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00f033cf8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00f033cf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800f033cf8_2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00f033cf8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bs-Latn-BA">
                <a:solidFill>
                  <a:schemeClr val="dk1"/>
                </a:solidFill>
              </a:rPr>
              <a:t>最前面两个，没什么参考价值，主要可以说第4个和第五个，Loma Portal 和 Ocean Beach, 毕竟Ocean Beach 房源多</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00f033cf8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00f033cf8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bs-Latn-BA">
                <a:solidFill>
                  <a:schemeClr val="dk1"/>
                </a:solidFill>
              </a:rPr>
              <a:t>最前面两个，没什么参考价值，主要可以说第4个和第五个，Loma Portal 和 Ocean Beach, 毕竟Ocean Beach 房源多</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00f033cf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00f033cf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716805bc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716805b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bs-Latn-BA" sz="1000">
                <a:solidFill>
                  <a:schemeClr val="dk1"/>
                </a:solidFill>
              </a:rPr>
              <a:t>After features analysis and selection, the final location will be the Ocean Beach area because it has the sea view, beach, and more </a:t>
            </a:r>
            <a:r>
              <a:rPr lang="bs-Latn-BA" sz="1000">
                <a:solidFill>
                  <a:schemeClr val="dk1"/>
                </a:solidFill>
              </a:rPr>
              <a:t>restaurants</a:t>
            </a:r>
            <a:r>
              <a:rPr lang="bs-Latn-BA" sz="1000">
                <a:solidFill>
                  <a:schemeClr val="dk1"/>
                </a:solidFill>
              </a:rPr>
              <a:t> and bars nearby. The optimal house type is a cottage with 1B1B and 2 beds. We want to find a site that has a sea view, near the beach, restaurants, downtown, and bars. The customer will willing to book an Airbnb with an Internet connection, Wifi, Laptop, AC, smoke allowed, Kitchen (where it has a washer, microwave, coffee, dishes, oven, stove, and BBQ), some essentials such as shampoo, hairdryer, the lotion also should be contained in the bathroom as well as the hot tub. Since most people in the US have dogs, they want an Airbnb which is pet friendly. The room should be good in security and privacy. Therefore, an intelligent lock that could be used in self-</a:t>
            </a:r>
            <a:r>
              <a:rPr lang="bs-Latn-BA" sz="1000">
                <a:solidFill>
                  <a:schemeClr val="dk1"/>
                </a:solidFill>
              </a:rPr>
              <a:t>Check In</a:t>
            </a:r>
            <a:r>
              <a:rPr lang="bs-Latn-BA" sz="1000">
                <a:solidFill>
                  <a:schemeClr val="dk1"/>
                </a:solidFill>
              </a:rPr>
              <a:t> is necessary. People don’t want to book an Airbnb with Strict Cancellation Policy. They want the Host to have an email, phone, google, and Facebook verification to make sure the host is a nice guy. </a:t>
            </a:r>
            <a:endParaRPr sz="1000">
              <a:solidFill>
                <a:schemeClr val="dk1"/>
              </a:solidFill>
            </a:endParaRPr>
          </a:p>
          <a:p>
            <a:pPr indent="0" lvl="0" marL="0" rtl="0" algn="l">
              <a:spcBef>
                <a:spcPts val="0"/>
              </a:spcBef>
              <a:spcAft>
                <a:spcPts val="0"/>
              </a:spcAft>
              <a:buClr>
                <a:schemeClr val="dk1"/>
              </a:buClr>
              <a:buSzPts val="1100"/>
              <a:buFont typeface="Arial"/>
              <a:buNone/>
            </a:pPr>
            <a:r>
              <a:rPr lang="bs-Latn-BA" sz="1000">
                <a:solidFill>
                  <a:schemeClr val="dk1"/>
                </a:solidFill>
              </a:rPr>
              <a:t>If all these requirements are achieved, I believe you will be a successful investor in Airbnb.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016791e1f_1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016791e1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bs-Latn-BA" sz="1000">
                <a:solidFill>
                  <a:schemeClr val="dk1"/>
                </a:solidFill>
              </a:rPr>
              <a:t>After features analysis and selection, the final location will be the Ocean Beach area because it has the sea view, beach, and more restaurants and bars nearby. The optimal house type is a cottage with 1B1B and 2 beds. We want to find a site that has a sea view, near the beach, restaurants, downtown, and bars. The customer will willing to book an Airbnb with an Internet connection, Wifi, Laptop, AC, smoke allowed, Kitchen (where it has a washer, microwave, coffee, dishes, oven, stove, and BBQ), some essentials such as shampoo, hairdryer, the lotion also should be contained in the bathroom as well as the hot tub. Since most people in the US have dogs, they want an Airbnb which is pet friendly. The room should be good in security and privacy. Therefore, an intelligent lock that could be used in self-Check In is necessary. People don’t want to book an Airbnb with Strict Cancellation Policy. They want the Host to have an email, phone, google, and Facebook verification to make sure the host is a nice guy. </a:t>
            </a:r>
            <a:endParaRPr sz="1000">
              <a:solidFill>
                <a:schemeClr val="dk1"/>
              </a:solidFill>
            </a:endParaRPr>
          </a:p>
          <a:p>
            <a:pPr indent="0" lvl="0" marL="0" rtl="0" algn="l">
              <a:spcBef>
                <a:spcPts val="0"/>
              </a:spcBef>
              <a:spcAft>
                <a:spcPts val="0"/>
              </a:spcAft>
              <a:buClr>
                <a:schemeClr val="dk1"/>
              </a:buClr>
              <a:buSzPts val="1100"/>
              <a:buFont typeface="Arial"/>
              <a:buNone/>
            </a:pPr>
            <a:r>
              <a:rPr lang="bs-Latn-BA" sz="1000">
                <a:solidFill>
                  <a:schemeClr val="dk1"/>
                </a:solidFill>
              </a:rPr>
              <a:t>If all these requirements are achieved, I believe you will be a successful investor in Airbnb.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016791e1f_1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8016791e1f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bs-Latn-BA" sz="1000">
                <a:solidFill>
                  <a:schemeClr val="dk1"/>
                </a:solidFill>
              </a:rPr>
              <a:t>After features analysis and selection, the final location will be the Ocean Beach area because it has the sea view, beach, and more restaurants and bars nearby. The optimal house type is a cottage with 1B1B and 2 beds. We want to find a site that has a sea view, near the beach, restaurants, downtown, and bars. The customer will willing to book an Airbnb with an Internet connection, Wifi, Laptop, AC, smoke allowed, Kitchen (where it has a washer, microwave, coffee, dishes, oven, stove, and BBQ), some essentials such as shampoo, hairdryer, the lotion also should be contained in the bathroom as well as the hot tub. Since most people in the US have dogs, they want an Airbnb which is pet friendly. The room should be good in security and privacy. Therefore, an intelligent lock that could be used in self-Check In is necessary. People don’t want to book an Airbnb with Strict Cancellation Policy. They want the Host to have an email, phone, google, and Facebook verification to make sure the host is a nice guy. </a:t>
            </a:r>
            <a:endParaRPr sz="1000">
              <a:solidFill>
                <a:schemeClr val="dk1"/>
              </a:solidFill>
            </a:endParaRPr>
          </a:p>
          <a:p>
            <a:pPr indent="0" lvl="0" marL="0" rtl="0" algn="l">
              <a:spcBef>
                <a:spcPts val="0"/>
              </a:spcBef>
              <a:spcAft>
                <a:spcPts val="0"/>
              </a:spcAft>
              <a:buClr>
                <a:schemeClr val="dk1"/>
              </a:buClr>
              <a:buSzPts val="1100"/>
              <a:buFont typeface="Arial"/>
              <a:buNone/>
            </a:pPr>
            <a:r>
              <a:rPr lang="bs-Latn-BA" sz="1000">
                <a:solidFill>
                  <a:schemeClr val="dk1"/>
                </a:solidFill>
              </a:rPr>
              <a:t>If all these requirements are achieved, I believe you will be a successful investor in Airbnb.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016791e1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8016791e1f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016791e1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g8016791e1f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bs-Latn-BA" sz="1200">
                <a:solidFill>
                  <a:schemeClr val="dk1"/>
                </a:solidFill>
              </a:rPr>
              <a:t>San Diego was the second most popular California destination for Airbnb users last year, bringing hosts $213 million in income. Most of the customers of Airbnb are coming for vacation in San Diego. Our perspective is focusing on the initial acquisition of the home. To discover and understand which impact of market characteristics such as seasonality, events, attractions, etc and house characteristics such as house type, amenity, room, etc, will be the critical insights for investors.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Find out the Top x features of those homes with good reviews and high book rates to see what features matter in the San Diego market.</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Which location has relatively high demand? Are those locations near hot tourist sites?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Which neighborhood is crowded with Airbnb hosts in certain areas(locations)? </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Which location/neighborhoods has high review scores?  Which aspects of the review matter most in the San Diego market? Is it related to the booking rate of that location?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Are the average prices in those locations or neighborhoods higher than other places?by what percentage? Consider both location feature and the seasonality feature, which has a stronger impact?</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How many beds/bathrooms should we include in our house to make it more popular in certain locations?</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What feature can make an airbnb room become more popular in San Diego? (Like BBQ equipment and swimming pool or Sea view balcony), Does having a kitchen relate to a high booking rate?</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lang="bs-Latn-BA" sz="1000">
                <a:solidFill>
                  <a:schemeClr val="dk1"/>
                </a:solidFill>
              </a:rPr>
              <a:t>Which house type/ decoration style is more popular?</a:t>
            </a:r>
            <a:endParaRPr sz="1000">
              <a:solidFill>
                <a:schemeClr val="dk1"/>
              </a:solidFill>
            </a:endParaRPr>
          </a:p>
          <a:p>
            <a:pPr indent="0" lvl="0" marL="45720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000"/>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800f033cf8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800f033cf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6fa1b62f2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6fa1b62f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bs-Latn-BA">
                <a:solidFill>
                  <a:schemeClr val="dk1"/>
                </a:solidFill>
              </a:rPr>
              <a:t>To find the best location, we decided to start with the zip code. We ranked the zip code from high to low according to the high booking rate (number of high booking rates (1) in that zip code divided by the total number of rents). We found that the top 10 zip code is 92104, 92102, 92116, 92107, 92121, 92113, 92105, 92114, 92110, and 92106. To discover the relationship of those zipcode(location) and the reason behind it, we conduct some research via local websites, tour guides, yelp review, and google maps.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00f033cf8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00f033cf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bs-Latn-BA">
                <a:solidFill>
                  <a:schemeClr val="dk1"/>
                </a:solidFill>
              </a:rPr>
              <a:t>After data visualization and analysis, we found that those zip codes with relatively higher booking rates can be grouped into two main areas: “Balboa Park Area” and “Ocean Beach Area”.  “Balboa Park Area” is an area centered on Balboa Park. ”Ocean Beach Area” is an area located on the upper bay of San Diego Bay.</a:t>
            </a:r>
            <a:endParaRPr>
              <a:solidFill>
                <a:schemeClr val="dk1"/>
              </a:solidFill>
            </a:endParaRPr>
          </a:p>
          <a:p>
            <a:pPr indent="0" lvl="0" marL="0" rtl="0" algn="l">
              <a:lnSpc>
                <a:spcPct val="115000"/>
              </a:lnSpc>
              <a:spcBef>
                <a:spcPts val="0"/>
              </a:spcBef>
              <a:spcAft>
                <a:spcPts val="0"/>
              </a:spcAft>
              <a:buNone/>
            </a:pPr>
            <a:r>
              <a:rPr lang="bs-Latn-BA">
                <a:solidFill>
                  <a:schemeClr val="dk1"/>
                </a:solidFill>
              </a:rPr>
              <a:t>The wonderful Balboa Park is definitely the best attraction in San Diego and it includes a lot of different places to have fun such as San Diego Art &amp; Space Museum, San Diego Zoo, and Japanese friendship garden. The house at or near Balboa park will never worry about booking. It reminds me of the Mammoth Hot Springs Hotel &amp; Cabins at YellowStone Park.  People even need to book it one year in advance because it is rare that a hotel is located at the YellowStone.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00f033cf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00f033cf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None/>
            </a:pPr>
            <a:r>
              <a:t/>
            </a:r>
            <a:endParaRPr>
              <a:solidFill>
                <a:schemeClr val="dk1"/>
              </a:solidFill>
            </a:endParaRPr>
          </a:p>
          <a:p>
            <a:pPr indent="0" lvl="0" marL="0" rtl="0" algn="l">
              <a:lnSpc>
                <a:spcPct val="128571"/>
              </a:lnSpc>
              <a:spcBef>
                <a:spcPts val="0"/>
              </a:spcBef>
              <a:spcAft>
                <a:spcPts val="0"/>
              </a:spcAft>
              <a:buNone/>
            </a:pPr>
            <a:r>
              <a:rPr lang="bs-Latn-BA">
                <a:solidFill>
                  <a:schemeClr val="dk1"/>
                </a:solidFill>
              </a:rPr>
              <a:t>Although some specific airbnb such as a house in Balboa Park, has a 100% booking rate, we are going to choose some place with relatively higher supply. Finally, we choose North park which is a place located in the northeast of Balboa Park. It is in a quiet residential area. This residential areas are close to attractions. North Park have convenient transportation, restaurants, and supermarkets, etc. North Park is more closer to Downtown of San Diego than Ocean Beach which is potentially attract different group of people from various areas. It’s also only 15 mins drive to Ocean Beach. The market is mature and has large supply. The professional housing management company is near by. We need more selections to choose the competitive house types and features.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00f033cf8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00f033cf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8571"/>
              </a:lnSpc>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279571" y="1083174"/>
            <a:ext cx="6439988"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6000"/>
              <a:buFont typeface="Trebuchet MS"/>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subTitle"/>
          </p:nvPr>
        </p:nvSpPr>
        <p:spPr>
          <a:xfrm>
            <a:off x="5279571" y="3562849"/>
            <a:ext cx="6439988"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 name="Google Shape;16;p2"/>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chemeClr val="lt1"/>
                </a:solidFill>
                <a:latin typeface="Trebuchet MS"/>
                <a:ea typeface="Trebuchet MS"/>
                <a:cs typeface="Trebuchet MS"/>
                <a:sym typeface="Trebuchet MS"/>
              </a:defRPr>
            </a:lvl1pPr>
            <a:lvl2pPr indent="0" lvl="1" marL="0" algn="r">
              <a:spcBef>
                <a:spcPts val="0"/>
              </a:spcBef>
              <a:buNone/>
              <a:defRPr sz="1200">
                <a:solidFill>
                  <a:schemeClr val="lt1"/>
                </a:solidFill>
                <a:latin typeface="Trebuchet MS"/>
                <a:ea typeface="Trebuchet MS"/>
                <a:cs typeface="Trebuchet MS"/>
                <a:sym typeface="Trebuchet MS"/>
              </a:defRPr>
            </a:lvl2pPr>
            <a:lvl3pPr indent="0" lvl="2" marL="0" algn="r">
              <a:spcBef>
                <a:spcPts val="0"/>
              </a:spcBef>
              <a:buNone/>
              <a:defRPr sz="1200">
                <a:solidFill>
                  <a:schemeClr val="lt1"/>
                </a:solidFill>
                <a:latin typeface="Trebuchet MS"/>
                <a:ea typeface="Trebuchet MS"/>
                <a:cs typeface="Trebuchet MS"/>
                <a:sym typeface="Trebuchet MS"/>
              </a:defRPr>
            </a:lvl3pPr>
            <a:lvl4pPr indent="0" lvl="3" marL="0" algn="r">
              <a:spcBef>
                <a:spcPts val="0"/>
              </a:spcBef>
              <a:buNone/>
              <a:defRPr sz="1200">
                <a:solidFill>
                  <a:schemeClr val="lt1"/>
                </a:solidFill>
                <a:latin typeface="Trebuchet MS"/>
                <a:ea typeface="Trebuchet MS"/>
                <a:cs typeface="Trebuchet MS"/>
                <a:sym typeface="Trebuchet MS"/>
              </a:defRPr>
            </a:lvl4pPr>
            <a:lvl5pPr indent="0" lvl="4" marL="0" algn="r">
              <a:spcBef>
                <a:spcPts val="0"/>
              </a:spcBef>
              <a:buNone/>
              <a:defRPr sz="1200">
                <a:solidFill>
                  <a:schemeClr val="lt1"/>
                </a:solidFill>
                <a:latin typeface="Trebuchet MS"/>
                <a:ea typeface="Trebuchet MS"/>
                <a:cs typeface="Trebuchet MS"/>
                <a:sym typeface="Trebuchet MS"/>
              </a:defRPr>
            </a:lvl5pPr>
            <a:lvl6pPr indent="0" lvl="5" marL="0" algn="r">
              <a:spcBef>
                <a:spcPts val="0"/>
              </a:spcBef>
              <a:buNone/>
              <a:defRPr sz="1200">
                <a:solidFill>
                  <a:schemeClr val="lt1"/>
                </a:solidFill>
                <a:latin typeface="Trebuchet MS"/>
                <a:ea typeface="Trebuchet MS"/>
                <a:cs typeface="Trebuchet MS"/>
                <a:sym typeface="Trebuchet MS"/>
              </a:defRPr>
            </a:lvl6pPr>
            <a:lvl7pPr indent="0" lvl="6" marL="0" algn="r">
              <a:spcBef>
                <a:spcPts val="0"/>
              </a:spcBef>
              <a:buNone/>
              <a:defRPr sz="1200">
                <a:solidFill>
                  <a:schemeClr val="lt1"/>
                </a:solidFill>
                <a:latin typeface="Trebuchet MS"/>
                <a:ea typeface="Trebuchet MS"/>
                <a:cs typeface="Trebuchet MS"/>
                <a:sym typeface="Trebuchet MS"/>
              </a:defRPr>
            </a:lvl7pPr>
            <a:lvl8pPr indent="0" lvl="7" marL="0" algn="r">
              <a:spcBef>
                <a:spcPts val="0"/>
              </a:spcBef>
              <a:buNone/>
              <a:defRPr sz="1200">
                <a:solidFill>
                  <a:schemeClr val="lt1"/>
                </a:solidFill>
                <a:latin typeface="Trebuchet MS"/>
                <a:ea typeface="Trebuchet MS"/>
                <a:cs typeface="Trebuchet MS"/>
                <a:sym typeface="Trebuchet MS"/>
              </a:defRPr>
            </a:lvl8pPr>
            <a:lvl9pPr indent="0" lvl="8" marL="0" algn="r">
              <a:spcBef>
                <a:spcPts val="0"/>
              </a:spcBef>
              <a:buNone/>
              <a:defRPr sz="1200">
                <a:solidFill>
                  <a:schemeClr val="l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cxnSp>
        <p:nvCxnSpPr>
          <p:cNvPr id="19" name="Google Shape;19;p2"/>
          <p:cNvCxnSpPr/>
          <p:nvPr/>
        </p:nvCxnSpPr>
        <p:spPr>
          <a:xfrm>
            <a:off x="4951828" y="868251"/>
            <a:ext cx="0" cy="5205046"/>
          </a:xfrm>
          <a:prstGeom prst="straightConnector1">
            <a:avLst/>
          </a:prstGeom>
          <a:noFill/>
          <a:ln cap="flat" cmpd="sng" w="28575">
            <a:solidFill>
              <a:schemeClr val="lt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0" name="Shape 70"/>
        <p:cNvGrpSpPr/>
        <p:nvPr/>
      </p:nvGrpSpPr>
      <p:grpSpPr>
        <a:xfrm>
          <a:off x="0" y="0"/>
          <a:ext cx="0" cy="0"/>
          <a:chOff x="0" y="0"/>
          <a:chExt cx="0" cy="0"/>
        </a:xfrm>
      </p:grpSpPr>
      <p:sp>
        <p:nvSpPr>
          <p:cNvPr id="71" name="Google Shape;71;p11"/>
          <p:cNvSpPr txBox="1"/>
          <p:nvPr>
            <p:ph type="title"/>
          </p:nvPr>
        </p:nvSpPr>
        <p:spPr>
          <a:xfrm>
            <a:off x="3095897" y="457200"/>
            <a:ext cx="2677886" cy="16002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p:nvPr>
            <p:ph idx="2" type="pic"/>
          </p:nvPr>
        </p:nvSpPr>
        <p:spPr>
          <a:xfrm>
            <a:off x="5909852" y="457200"/>
            <a:ext cx="5809707" cy="54038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Trebuchet MS"/>
                <a:ea typeface="Trebuchet MS"/>
                <a:cs typeface="Trebuchet MS"/>
                <a:sym typeface="Trebuchet M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Trebuchet MS"/>
                <a:ea typeface="Trebuchet MS"/>
                <a:cs typeface="Trebuchet MS"/>
                <a:sym typeface="Trebuchet M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Trebuchet MS"/>
                <a:ea typeface="Trebuchet MS"/>
                <a:cs typeface="Trebuchet MS"/>
                <a:sym typeface="Trebuchet M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rebuchet MS"/>
                <a:ea typeface="Trebuchet MS"/>
                <a:cs typeface="Trebuchet MS"/>
                <a:sym typeface="Trebuchet MS"/>
              </a:defRPr>
            </a:lvl9pPr>
          </a:lstStyle>
          <a:p/>
        </p:txBody>
      </p:sp>
      <p:sp>
        <p:nvSpPr>
          <p:cNvPr id="73" name="Google Shape;73;p11"/>
          <p:cNvSpPr txBox="1"/>
          <p:nvPr>
            <p:ph idx="1" type="body"/>
          </p:nvPr>
        </p:nvSpPr>
        <p:spPr>
          <a:xfrm>
            <a:off x="3095897" y="2057400"/>
            <a:ext cx="2677886"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1"/>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3095897" y="417376"/>
            <a:ext cx="8623663"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3095897" y="1841862"/>
            <a:ext cx="8623663" cy="4387352"/>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4"/>
          <p:cNvSpPr txBox="1"/>
          <p:nvPr>
            <p:ph type="title"/>
          </p:nvPr>
        </p:nvSpPr>
        <p:spPr>
          <a:xfrm>
            <a:off x="506437" y="417376"/>
            <a:ext cx="11213123"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506437" y="1841862"/>
            <a:ext cx="11213123" cy="4038433"/>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 name="Shape 32"/>
        <p:cNvGrpSpPr/>
        <p:nvPr/>
      </p:nvGrpSpPr>
      <p:grpSpPr>
        <a:xfrm>
          <a:off x="0" y="0"/>
          <a:ext cx="0" cy="0"/>
          <a:chOff x="0" y="0"/>
          <a:chExt cx="0" cy="0"/>
        </a:xfrm>
      </p:grpSpPr>
      <p:sp>
        <p:nvSpPr>
          <p:cNvPr id="33" name="Google Shape;33;p5"/>
          <p:cNvSpPr txBox="1"/>
          <p:nvPr>
            <p:ph type="title"/>
          </p:nvPr>
        </p:nvSpPr>
        <p:spPr>
          <a:xfrm>
            <a:off x="3095896" y="1709738"/>
            <a:ext cx="8251553"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FC5967"/>
              </a:buClr>
              <a:buSzPts val="5400"/>
              <a:buFont typeface="Trebuchet M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3095896" y="4589463"/>
            <a:ext cx="8251553"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5"/>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6"/>
          <p:cNvSpPr txBox="1"/>
          <p:nvPr>
            <p:ph type="title"/>
          </p:nvPr>
        </p:nvSpPr>
        <p:spPr>
          <a:xfrm>
            <a:off x="3095897" y="417376"/>
            <a:ext cx="8623663"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body"/>
          </p:nvPr>
        </p:nvSpPr>
        <p:spPr>
          <a:xfrm>
            <a:off x="3095897" y="1825625"/>
            <a:ext cx="420624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2" type="body"/>
          </p:nvPr>
        </p:nvSpPr>
        <p:spPr>
          <a:xfrm>
            <a:off x="7421880" y="1825625"/>
            <a:ext cx="429768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3095897" y="352062"/>
            <a:ext cx="8623663"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 type="body"/>
          </p:nvPr>
        </p:nvSpPr>
        <p:spPr>
          <a:xfrm>
            <a:off x="3095894" y="1668100"/>
            <a:ext cx="4389120"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3095895" y="2492012"/>
            <a:ext cx="4389120"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7602583" y="1668100"/>
            <a:ext cx="411697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7602583" y="2492012"/>
            <a:ext cx="411697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3095897" y="417376"/>
            <a:ext cx="8623663"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8"/>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9" name="Shape 59"/>
        <p:cNvGrpSpPr/>
        <p:nvPr/>
      </p:nvGrpSpPr>
      <p:grpSpPr>
        <a:xfrm>
          <a:off x="0" y="0"/>
          <a:ext cx="0" cy="0"/>
          <a:chOff x="0" y="0"/>
          <a:chExt cx="0" cy="0"/>
        </a:xfrm>
      </p:grpSpPr>
      <p:sp>
        <p:nvSpPr>
          <p:cNvPr id="60" name="Google Shape;60;p9"/>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3095897" y="465138"/>
            <a:ext cx="3099980" cy="16002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FC5967"/>
              </a:buClr>
              <a:buSzPts val="3200"/>
              <a:buFont typeface="Trebuchet M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txBox="1"/>
          <p:nvPr>
            <p:ph idx="1" type="body"/>
          </p:nvPr>
        </p:nvSpPr>
        <p:spPr>
          <a:xfrm>
            <a:off x="6348548" y="465138"/>
            <a:ext cx="5371011" cy="540385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10"/>
          <p:cNvSpPr txBox="1"/>
          <p:nvPr>
            <p:ph idx="2" type="body"/>
          </p:nvPr>
        </p:nvSpPr>
        <p:spPr>
          <a:xfrm>
            <a:off x="3095897" y="2065338"/>
            <a:ext cx="3099980"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10"/>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bs-Latn-B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theme" Target="../theme/theme2.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95897" y="417376"/>
            <a:ext cx="8623663" cy="1325563"/>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rgbClr val="FC5967"/>
              </a:buClr>
              <a:buSzPts val="4400"/>
              <a:buFont typeface="Trebuchet MS"/>
              <a:buNone/>
              <a:defRPr b="1" i="0" sz="4400" u="none" cap="none" strike="noStrike">
                <a:solidFill>
                  <a:srgbClr val="FC5967"/>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095897" y="1841862"/>
            <a:ext cx="8623663" cy="438735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Trebuchet MS"/>
                <a:ea typeface="Trebuchet MS"/>
                <a:cs typeface="Trebuchet MS"/>
                <a:sym typeface="Trebuchet M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Trebuchet MS"/>
                <a:ea typeface="Trebuchet MS"/>
                <a:cs typeface="Trebuchet MS"/>
                <a:sym typeface="Trebuchet M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Trebuchet MS"/>
                <a:ea typeface="Trebuchet MS"/>
                <a:cs typeface="Trebuchet MS"/>
                <a:sym typeface="Trebuchet M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rebuchet MS"/>
                <a:ea typeface="Trebuchet MS"/>
                <a:cs typeface="Trebuchet MS"/>
                <a:sym typeface="Trebuchet MS"/>
              </a:defRPr>
            </a:lvl9pPr>
          </a:lstStyle>
          <a:p/>
        </p:txBody>
      </p:sp>
      <p:sp>
        <p:nvSpPr>
          <p:cNvPr id="8" name="Google Shape;8;p1"/>
          <p:cNvSpPr txBox="1"/>
          <p:nvPr>
            <p:ph idx="10" type="dt"/>
          </p:nvPr>
        </p:nvSpPr>
        <p:spPr>
          <a:xfrm>
            <a:off x="3095897" y="6356349"/>
            <a:ext cx="21836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FC5967"/>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9" name="Google Shape;9;p1"/>
          <p:cNvSpPr txBox="1"/>
          <p:nvPr>
            <p:ph idx="11" type="ftr"/>
          </p:nvPr>
        </p:nvSpPr>
        <p:spPr>
          <a:xfrm>
            <a:off x="5909853" y="6356349"/>
            <a:ext cx="3275511"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FC5967"/>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10" name="Google Shape;10;p1"/>
          <p:cNvSpPr txBox="1"/>
          <p:nvPr>
            <p:ph idx="12" type="sldNum"/>
          </p:nvPr>
        </p:nvSpPr>
        <p:spPr>
          <a:xfrm>
            <a:off x="9815647" y="6356350"/>
            <a:ext cx="1903913"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FC5967"/>
                </a:solidFill>
                <a:latin typeface="Trebuchet MS"/>
                <a:ea typeface="Trebuchet MS"/>
                <a:cs typeface="Trebuchet MS"/>
                <a:sym typeface="Trebuchet MS"/>
              </a:defRPr>
            </a:lvl1pPr>
            <a:lvl2pPr indent="0" lvl="1" marL="0" marR="0" rtl="0" algn="r">
              <a:spcBef>
                <a:spcPts val="0"/>
              </a:spcBef>
              <a:buNone/>
              <a:defRPr b="0" i="0" sz="1200" u="none" cap="none" strike="noStrike">
                <a:solidFill>
                  <a:srgbClr val="FC5967"/>
                </a:solidFill>
                <a:latin typeface="Trebuchet MS"/>
                <a:ea typeface="Trebuchet MS"/>
                <a:cs typeface="Trebuchet MS"/>
                <a:sym typeface="Trebuchet MS"/>
              </a:defRPr>
            </a:lvl2pPr>
            <a:lvl3pPr indent="0" lvl="2" marL="0" marR="0" rtl="0" algn="r">
              <a:spcBef>
                <a:spcPts val="0"/>
              </a:spcBef>
              <a:buNone/>
              <a:defRPr b="0" i="0" sz="1200" u="none" cap="none" strike="noStrike">
                <a:solidFill>
                  <a:srgbClr val="FC5967"/>
                </a:solidFill>
                <a:latin typeface="Trebuchet MS"/>
                <a:ea typeface="Trebuchet MS"/>
                <a:cs typeface="Trebuchet MS"/>
                <a:sym typeface="Trebuchet MS"/>
              </a:defRPr>
            </a:lvl3pPr>
            <a:lvl4pPr indent="0" lvl="3" marL="0" marR="0" rtl="0" algn="r">
              <a:spcBef>
                <a:spcPts val="0"/>
              </a:spcBef>
              <a:buNone/>
              <a:defRPr b="0" i="0" sz="1200" u="none" cap="none" strike="noStrike">
                <a:solidFill>
                  <a:srgbClr val="FC5967"/>
                </a:solidFill>
                <a:latin typeface="Trebuchet MS"/>
                <a:ea typeface="Trebuchet MS"/>
                <a:cs typeface="Trebuchet MS"/>
                <a:sym typeface="Trebuchet MS"/>
              </a:defRPr>
            </a:lvl4pPr>
            <a:lvl5pPr indent="0" lvl="4" marL="0" marR="0" rtl="0" algn="r">
              <a:spcBef>
                <a:spcPts val="0"/>
              </a:spcBef>
              <a:buNone/>
              <a:defRPr b="0" i="0" sz="1200" u="none" cap="none" strike="noStrike">
                <a:solidFill>
                  <a:srgbClr val="FC5967"/>
                </a:solidFill>
                <a:latin typeface="Trebuchet MS"/>
                <a:ea typeface="Trebuchet MS"/>
                <a:cs typeface="Trebuchet MS"/>
                <a:sym typeface="Trebuchet MS"/>
              </a:defRPr>
            </a:lvl5pPr>
            <a:lvl6pPr indent="0" lvl="5" marL="0" marR="0" rtl="0" algn="r">
              <a:spcBef>
                <a:spcPts val="0"/>
              </a:spcBef>
              <a:buNone/>
              <a:defRPr b="0" i="0" sz="1200" u="none" cap="none" strike="noStrike">
                <a:solidFill>
                  <a:srgbClr val="FC5967"/>
                </a:solidFill>
                <a:latin typeface="Trebuchet MS"/>
                <a:ea typeface="Trebuchet MS"/>
                <a:cs typeface="Trebuchet MS"/>
                <a:sym typeface="Trebuchet MS"/>
              </a:defRPr>
            </a:lvl6pPr>
            <a:lvl7pPr indent="0" lvl="6" marL="0" marR="0" rtl="0" algn="r">
              <a:spcBef>
                <a:spcPts val="0"/>
              </a:spcBef>
              <a:buNone/>
              <a:defRPr b="0" i="0" sz="1200" u="none" cap="none" strike="noStrike">
                <a:solidFill>
                  <a:srgbClr val="FC5967"/>
                </a:solidFill>
                <a:latin typeface="Trebuchet MS"/>
                <a:ea typeface="Trebuchet MS"/>
                <a:cs typeface="Trebuchet MS"/>
                <a:sym typeface="Trebuchet MS"/>
              </a:defRPr>
            </a:lvl7pPr>
            <a:lvl8pPr indent="0" lvl="7" marL="0" marR="0" rtl="0" algn="r">
              <a:spcBef>
                <a:spcPts val="0"/>
              </a:spcBef>
              <a:buNone/>
              <a:defRPr b="0" i="0" sz="1200" u="none" cap="none" strike="noStrike">
                <a:solidFill>
                  <a:srgbClr val="FC5967"/>
                </a:solidFill>
                <a:latin typeface="Trebuchet MS"/>
                <a:ea typeface="Trebuchet MS"/>
                <a:cs typeface="Trebuchet MS"/>
                <a:sym typeface="Trebuchet MS"/>
              </a:defRPr>
            </a:lvl8pPr>
            <a:lvl9pPr indent="0" lvl="8" marL="0" marR="0" rtl="0" algn="r">
              <a:spcBef>
                <a:spcPts val="0"/>
              </a:spcBef>
              <a:buNone/>
              <a:defRPr b="0" i="0" sz="1200" u="none" cap="none" strike="noStrike">
                <a:solidFill>
                  <a:srgbClr val="FC5967"/>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bs-Latn-BA"/>
              <a:t>‹#›</a:t>
            </a:fld>
            <a:endParaRPr/>
          </a:p>
        </p:txBody>
      </p:sp>
      <p:pic>
        <p:nvPicPr>
          <p:cNvPr id="11" name="Google Shape;11;p1"/>
          <p:cNvPicPr preferRelativeResize="0"/>
          <p:nvPr/>
        </p:nvPicPr>
        <p:blipFill rotWithShape="1">
          <a:blip r:embed="rId2">
            <a:alphaModFix/>
          </a:blip>
          <a:srcRect b="0" l="0" r="0" t="0"/>
          <a:stretch/>
        </p:blipFill>
        <p:spPr>
          <a:xfrm rot="-5400000">
            <a:off x="-610475" y="4914981"/>
            <a:ext cx="896556" cy="324395"/>
          </a:xfrm>
          <a:prstGeom prst="rect">
            <a:avLst/>
          </a:prstGeom>
          <a:noFill/>
          <a:ln>
            <a:noFill/>
          </a:ln>
        </p:spPr>
      </p:pic>
      <p:sp>
        <p:nvSpPr>
          <p:cNvPr id="12" name="Google Shape;12;p1"/>
          <p:cNvSpPr txBox="1"/>
          <p:nvPr/>
        </p:nvSpPr>
        <p:spPr>
          <a:xfrm rot="-5400000">
            <a:off x="-2113768" y="2546065"/>
            <a:ext cx="3888671" cy="276999"/>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bs-Latn-BA" sz="1200" u="none" cap="none" strike="noStrike">
                <a:solidFill>
                  <a:srgbClr val="A5A5A5"/>
                </a:solidFill>
                <a:latin typeface="Trebuchet MS"/>
                <a:ea typeface="Trebuchet MS"/>
                <a:cs typeface="Trebuchet MS"/>
                <a:sym typeface="Trebuchet MS"/>
              </a:rPr>
              <a:t>Find more PowerPoint templates on </a:t>
            </a:r>
            <a:r>
              <a:rPr b="1" i="0" lang="bs-Latn-BA" sz="1200" u="none" cap="none" strike="noStrike">
                <a:solidFill>
                  <a:srgbClr val="A5A5A5"/>
                </a:solidFill>
                <a:latin typeface="Trebuchet MS"/>
                <a:ea typeface="Trebuchet MS"/>
                <a:cs typeface="Trebuchet MS"/>
                <a:sym typeface="Trebuchet MS"/>
              </a:rPr>
              <a:t>prezentr.com</a:t>
            </a:r>
            <a:r>
              <a:rPr b="0" i="0" lang="bs-Latn-BA" sz="1200" u="none" cap="none" strike="noStrike">
                <a:solidFill>
                  <a:srgbClr val="A5A5A5"/>
                </a:solidFill>
                <a:latin typeface="Trebuchet MS"/>
                <a:ea typeface="Trebuchet MS"/>
                <a:cs typeface="Trebuchet MS"/>
                <a:sym typeface="Trebuchet MS"/>
              </a:rPr>
              <a:t>!</a:t>
            </a:r>
            <a:endParaRPr sz="1200">
              <a:solidFill>
                <a:srgbClr val="A5A5A5"/>
              </a:solidFill>
              <a:latin typeface="Trebuchet MS"/>
              <a:ea typeface="Trebuchet MS"/>
              <a:cs typeface="Trebuchet MS"/>
              <a:sym typeface="Trebuchet MS"/>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7.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8.png"/></Relationships>
</file>

<file path=ppt/slides/_rels/slide13.xml.rels><?xml version="1.0" encoding="UTF-8" standalone="yes"?><Relationships xmlns="http://schemas.openxmlformats.org/package/2006/relationships"><Relationship Id="rId20" Type="http://schemas.openxmlformats.org/officeDocument/2006/relationships/image" Target="../media/image48.png"/><Relationship Id="rId11" Type="http://schemas.openxmlformats.org/officeDocument/2006/relationships/image" Target="../media/image35.png"/><Relationship Id="rId22" Type="http://schemas.openxmlformats.org/officeDocument/2006/relationships/image" Target="../media/image47.png"/><Relationship Id="rId10" Type="http://schemas.openxmlformats.org/officeDocument/2006/relationships/image" Target="../media/image33.png"/><Relationship Id="rId21" Type="http://schemas.openxmlformats.org/officeDocument/2006/relationships/image" Target="../media/image46.png"/><Relationship Id="rId13" Type="http://schemas.openxmlformats.org/officeDocument/2006/relationships/image" Target="../media/image39.png"/><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45.png"/><Relationship Id="rId15" Type="http://schemas.openxmlformats.org/officeDocument/2006/relationships/image" Target="../media/image41.png"/><Relationship Id="rId14" Type="http://schemas.openxmlformats.org/officeDocument/2006/relationships/image" Target="../media/image54.png"/><Relationship Id="rId17" Type="http://schemas.openxmlformats.org/officeDocument/2006/relationships/image" Target="../media/image44.png"/><Relationship Id="rId16" Type="http://schemas.openxmlformats.org/officeDocument/2006/relationships/image" Target="../media/image43.png"/><Relationship Id="rId5" Type="http://schemas.openxmlformats.org/officeDocument/2006/relationships/image" Target="../media/image40.png"/><Relationship Id="rId19" Type="http://schemas.openxmlformats.org/officeDocument/2006/relationships/image" Target="../media/image37.png"/><Relationship Id="rId6" Type="http://schemas.openxmlformats.org/officeDocument/2006/relationships/image" Target="../media/image30.png"/><Relationship Id="rId18" Type="http://schemas.openxmlformats.org/officeDocument/2006/relationships/image" Target="../media/image36.png"/><Relationship Id="rId7" Type="http://schemas.openxmlformats.org/officeDocument/2006/relationships/image" Target="../media/image31.png"/><Relationship Id="rId8"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hyperlink" Target="https://www.airdna.co/blog/airbnb_superhost_statu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Balboa_Park,_San_Diego,_California" TargetMode="External"/><Relationship Id="rId4" Type="http://schemas.openxmlformats.org/officeDocument/2006/relationships/hyperlink" Target="https://en.wikipedia.org/wiki/Downtown_San_Diego" TargetMode="External"/><Relationship Id="rId9" Type="http://schemas.openxmlformats.org/officeDocument/2006/relationships/image" Target="../media/image11.png"/><Relationship Id="rId5" Type="http://schemas.openxmlformats.org/officeDocument/2006/relationships/hyperlink" Target="https://en.wikipedia.org/wiki/Pacific_Ocean" TargetMode="External"/><Relationship Id="rId6" Type="http://schemas.openxmlformats.org/officeDocument/2006/relationships/hyperlink" Target="https://en.wikipedia.org/wiki/Estuary" TargetMode="External"/><Relationship Id="rId7" Type="http://schemas.openxmlformats.org/officeDocument/2006/relationships/hyperlink" Target="https://en.wikipedia.org/wiki/San_Diego_River" TargetMode="External"/><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2"/>
          <p:cNvSpPr txBox="1"/>
          <p:nvPr>
            <p:ph type="ctrTitle"/>
          </p:nvPr>
        </p:nvSpPr>
        <p:spPr>
          <a:xfrm>
            <a:off x="5143500" y="2031300"/>
            <a:ext cx="7193400" cy="843300"/>
          </a:xfrm>
          <a:prstGeom prst="rect">
            <a:avLst/>
          </a:prstGeom>
          <a:noFill/>
          <a:ln>
            <a:noFill/>
          </a:ln>
        </p:spPr>
        <p:txBody>
          <a:bodyPr anchorCtr="0" anchor="b"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bs-Latn-BA" sz="2200"/>
              <a:t>Airbnb San Diego Market Business Case Development</a:t>
            </a:r>
            <a:r>
              <a:rPr b="0" lang="bs-Latn-BA" sz="2200"/>
              <a:t> </a:t>
            </a:r>
            <a:endParaRPr/>
          </a:p>
        </p:txBody>
      </p:sp>
      <p:sp>
        <p:nvSpPr>
          <p:cNvPr id="82" name="Google Shape;82;p12"/>
          <p:cNvSpPr txBox="1"/>
          <p:nvPr>
            <p:ph idx="1" type="subTitle"/>
          </p:nvPr>
        </p:nvSpPr>
        <p:spPr>
          <a:xfrm>
            <a:off x="5143500" y="3227425"/>
            <a:ext cx="69588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200"/>
              <a:buNone/>
            </a:pPr>
            <a:r>
              <a:rPr b="1" lang="bs-Latn-BA" sz="2200"/>
              <a:t>Team 1:</a:t>
            </a:r>
            <a:endParaRPr b="1" sz="2200"/>
          </a:p>
          <a:p>
            <a:pPr indent="0" lvl="0" marL="0" rtl="0" algn="ctr">
              <a:lnSpc>
                <a:spcPct val="90000"/>
              </a:lnSpc>
              <a:spcBef>
                <a:spcPts val="0"/>
              </a:spcBef>
              <a:spcAft>
                <a:spcPts val="0"/>
              </a:spcAft>
              <a:buClr>
                <a:schemeClr val="lt1"/>
              </a:buClr>
              <a:buSzPts val="2200"/>
              <a:buNone/>
            </a:pPr>
            <a:r>
              <a:t/>
            </a:r>
            <a:endParaRPr b="1" sz="2200"/>
          </a:p>
          <a:p>
            <a:pPr indent="0" lvl="0" marL="0" rtl="0" algn="ctr">
              <a:lnSpc>
                <a:spcPct val="90000"/>
              </a:lnSpc>
              <a:spcBef>
                <a:spcPts val="0"/>
              </a:spcBef>
              <a:spcAft>
                <a:spcPts val="0"/>
              </a:spcAft>
              <a:buClr>
                <a:schemeClr val="lt1"/>
              </a:buClr>
              <a:buSzPts val="2200"/>
              <a:buNone/>
            </a:pPr>
            <a:r>
              <a:rPr b="1" lang="bs-Latn-BA" sz="2200"/>
              <a:t>Qiyuan Peng, Di Hu, Xin Xu, </a:t>
            </a:r>
            <a:endParaRPr b="1" sz="2200"/>
          </a:p>
          <a:p>
            <a:pPr indent="0" lvl="0" marL="0" rtl="0" algn="ctr">
              <a:lnSpc>
                <a:spcPct val="90000"/>
              </a:lnSpc>
              <a:spcBef>
                <a:spcPts val="0"/>
              </a:spcBef>
              <a:spcAft>
                <a:spcPts val="0"/>
              </a:spcAft>
              <a:buClr>
                <a:schemeClr val="lt1"/>
              </a:buClr>
              <a:buSzPts val="2200"/>
              <a:buNone/>
            </a:pPr>
            <a:r>
              <a:rPr b="1" lang="bs-Latn-BA" sz="2200"/>
              <a:t>Qinyu Wei, Munish Khurana</a:t>
            </a:r>
            <a:endParaRPr b="1"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506437" y="417376"/>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sz="3600"/>
              <a:t>How we decide?</a:t>
            </a:r>
            <a:endParaRPr sz="3600"/>
          </a:p>
        </p:txBody>
      </p:sp>
      <p:sp>
        <p:nvSpPr>
          <p:cNvPr id="147" name="Google Shape;147;p21"/>
          <p:cNvSpPr txBox="1"/>
          <p:nvPr>
            <p:ph idx="1" type="body"/>
          </p:nvPr>
        </p:nvSpPr>
        <p:spPr>
          <a:xfrm>
            <a:off x="506425" y="1576300"/>
            <a:ext cx="11213100" cy="4323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bs-Latn-BA" sz="2500">
                <a:latin typeface="Calibri"/>
                <a:ea typeface="Calibri"/>
                <a:cs typeface="Calibri"/>
                <a:sym typeface="Calibri"/>
              </a:rPr>
              <a:t>After exploring our data, we found some text columns like Amenities, Descriptions may include useful features such as Kitchen, Sea view, Dog friendly and so on. </a:t>
            </a:r>
            <a:endParaRPr sz="2500">
              <a:latin typeface="Calibri"/>
              <a:ea typeface="Calibri"/>
              <a:cs typeface="Calibri"/>
              <a:sym typeface="Calibri"/>
            </a:endParaRPr>
          </a:p>
          <a:p>
            <a:pPr indent="0" lvl="0" marL="0" rtl="0" algn="l">
              <a:spcBef>
                <a:spcPts val="1000"/>
              </a:spcBef>
              <a:spcAft>
                <a:spcPts val="0"/>
              </a:spcAft>
              <a:buNone/>
            </a:pPr>
            <a:r>
              <a:t/>
            </a:r>
            <a:endParaRPr sz="2500">
              <a:latin typeface="Calibri"/>
              <a:ea typeface="Calibri"/>
              <a:cs typeface="Calibri"/>
              <a:sym typeface="Calibri"/>
            </a:endParaRPr>
          </a:p>
          <a:p>
            <a:pPr indent="0" lvl="0" marL="0" rtl="0" algn="l">
              <a:spcBef>
                <a:spcPts val="1000"/>
              </a:spcBef>
              <a:spcAft>
                <a:spcPts val="0"/>
              </a:spcAft>
              <a:buNone/>
            </a:pPr>
            <a:r>
              <a:rPr lang="bs-Latn-BA" sz="2500">
                <a:latin typeface="Calibri"/>
                <a:ea typeface="Calibri"/>
                <a:cs typeface="Calibri"/>
                <a:sym typeface="Calibri"/>
              </a:rPr>
              <a:t>Therefore, we abstracted those keywords and created dummy variables to see whether it can contribute to getting a  high booking rate.</a:t>
            </a:r>
            <a:endParaRPr sz="2500">
              <a:latin typeface="Calibri"/>
              <a:ea typeface="Calibri"/>
              <a:cs typeface="Calibri"/>
              <a:sym typeface="Calibri"/>
            </a:endParaRPr>
          </a:p>
          <a:p>
            <a:pPr indent="0" lvl="0" marL="0" rtl="0" algn="l">
              <a:spcBef>
                <a:spcPts val="1000"/>
              </a:spcBef>
              <a:spcAft>
                <a:spcPts val="0"/>
              </a:spcAft>
              <a:buNone/>
            </a:pPr>
            <a:r>
              <a:t/>
            </a:r>
            <a:endParaRPr sz="2500">
              <a:latin typeface="Calibri"/>
              <a:ea typeface="Calibri"/>
              <a:cs typeface="Calibri"/>
              <a:sym typeface="Calibri"/>
            </a:endParaRPr>
          </a:p>
          <a:p>
            <a:pPr indent="0" lvl="0" marL="0" rtl="0" algn="l">
              <a:spcBef>
                <a:spcPts val="1000"/>
              </a:spcBef>
              <a:spcAft>
                <a:spcPts val="0"/>
              </a:spcAft>
              <a:buClr>
                <a:schemeClr val="dk1"/>
              </a:buClr>
              <a:buSzPts val="1100"/>
              <a:buFont typeface="Arial"/>
              <a:buNone/>
            </a:pPr>
            <a:r>
              <a:rPr lang="bs-Latn-BA" sz="2500">
                <a:latin typeface="Calibri"/>
                <a:ea typeface="Calibri"/>
                <a:cs typeface="Calibri"/>
                <a:sym typeface="Calibri"/>
              </a:rPr>
              <a:t>After getting those features, we calculated the proportion of houses that have high booking rate with those amenities and compare the proportion of high booking rate for all data.</a:t>
            </a:r>
            <a:endParaRPr sz="18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800">
              <a:solidFill>
                <a:srgbClr val="FF0000"/>
              </a:solidFill>
              <a:latin typeface="Arial"/>
              <a:ea typeface="Arial"/>
              <a:cs typeface="Arial"/>
              <a:sym typeface="Arial"/>
            </a:endParaRPr>
          </a:p>
          <a:p>
            <a:pPr indent="0" lvl="0" marL="0" rtl="0" algn="l">
              <a:spcBef>
                <a:spcPts val="1000"/>
              </a:spcBef>
              <a:spcAft>
                <a:spcPts val="0"/>
              </a:spcAft>
              <a:buNone/>
            </a:pPr>
            <a:r>
              <a:t/>
            </a:r>
            <a:endParaRPr sz="18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2"/>
          <p:cNvPicPr preferRelativeResize="0"/>
          <p:nvPr/>
        </p:nvPicPr>
        <p:blipFill>
          <a:blip r:embed="rId3">
            <a:alphaModFix/>
          </a:blip>
          <a:stretch>
            <a:fillRect/>
          </a:stretch>
        </p:blipFill>
        <p:spPr>
          <a:xfrm>
            <a:off x="4687188" y="5449500"/>
            <a:ext cx="1828800" cy="238125"/>
          </a:xfrm>
          <a:prstGeom prst="rect">
            <a:avLst/>
          </a:prstGeom>
          <a:noFill/>
          <a:ln>
            <a:noFill/>
          </a:ln>
        </p:spPr>
      </p:pic>
      <p:pic>
        <p:nvPicPr>
          <p:cNvPr id="153" name="Google Shape;153;p22"/>
          <p:cNvPicPr preferRelativeResize="0"/>
          <p:nvPr/>
        </p:nvPicPr>
        <p:blipFill>
          <a:blip r:embed="rId4">
            <a:alphaModFix/>
          </a:blip>
          <a:stretch>
            <a:fillRect/>
          </a:stretch>
        </p:blipFill>
        <p:spPr>
          <a:xfrm>
            <a:off x="4744087" y="3567675"/>
            <a:ext cx="1715045" cy="1645300"/>
          </a:xfrm>
          <a:prstGeom prst="rect">
            <a:avLst/>
          </a:prstGeom>
          <a:noFill/>
          <a:ln>
            <a:noFill/>
          </a:ln>
        </p:spPr>
      </p:pic>
      <p:pic>
        <p:nvPicPr>
          <p:cNvPr id="154" name="Google Shape;154;p22"/>
          <p:cNvPicPr preferRelativeResize="0"/>
          <p:nvPr/>
        </p:nvPicPr>
        <p:blipFill>
          <a:blip r:embed="rId5">
            <a:alphaModFix/>
          </a:blip>
          <a:stretch>
            <a:fillRect/>
          </a:stretch>
        </p:blipFill>
        <p:spPr>
          <a:xfrm>
            <a:off x="2815163" y="4273425"/>
            <a:ext cx="1476375" cy="666750"/>
          </a:xfrm>
          <a:prstGeom prst="rect">
            <a:avLst/>
          </a:prstGeom>
          <a:noFill/>
          <a:ln>
            <a:noFill/>
          </a:ln>
        </p:spPr>
      </p:pic>
      <p:pic>
        <p:nvPicPr>
          <p:cNvPr id="155" name="Google Shape;155;p22"/>
          <p:cNvPicPr preferRelativeResize="0"/>
          <p:nvPr/>
        </p:nvPicPr>
        <p:blipFill>
          <a:blip r:embed="rId6">
            <a:alphaModFix/>
          </a:blip>
          <a:stretch>
            <a:fillRect/>
          </a:stretch>
        </p:blipFill>
        <p:spPr>
          <a:xfrm>
            <a:off x="3982813" y="499864"/>
            <a:ext cx="1466850" cy="666750"/>
          </a:xfrm>
          <a:prstGeom prst="rect">
            <a:avLst/>
          </a:prstGeom>
          <a:noFill/>
          <a:ln>
            <a:noFill/>
          </a:ln>
        </p:spPr>
      </p:pic>
      <p:pic>
        <p:nvPicPr>
          <p:cNvPr id="156" name="Google Shape;156;p22"/>
          <p:cNvPicPr preferRelativeResize="0"/>
          <p:nvPr/>
        </p:nvPicPr>
        <p:blipFill>
          <a:blip r:embed="rId7">
            <a:alphaModFix/>
          </a:blip>
          <a:stretch>
            <a:fillRect/>
          </a:stretch>
        </p:blipFill>
        <p:spPr>
          <a:xfrm>
            <a:off x="5922113" y="2286550"/>
            <a:ext cx="1571625" cy="228600"/>
          </a:xfrm>
          <a:prstGeom prst="rect">
            <a:avLst/>
          </a:prstGeom>
          <a:noFill/>
          <a:ln>
            <a:noFill/>
          </a:ln>
        </p:spPr>
      </p:pic>
      <p:pic>
        <p:nvPicPr>
          <p:cNvPr id="157" name="Google Shape;157;p22"/>
          <p:cNvPicPr preferRelativeResize="0"/>
          <p:nvPr/>
        </p:nvPicPr>
        <p:blipFill>
          <a:blip r:embed="rId8">
            <a:alphaModFix/>
          </a:blip>
          <a:stretch>
            <a:fillRect/>
          </a:stretch>
        </p:blipFill>
        <p:spPr>
          <a:xfrm>
            <a:off x="5807813" y="417425"/>
            <a:ext cx="1685925" cy="1645295"/>
          </a:xfrm>
          <a:prstGeom prst="rect">
            <a:avLst/>
          </a:prstGeom>
          <a:noFill/>
          <a:ln>
            <a:noFill/>
          </a:ln>
        </p:spPr>
      </p:pic>
      <p:sp>
        <p:nvSpPr>
          <p:cNvPr id="158" name="Google Shape;158;p22"/>
          <p:cNvSpPr txBox="1"/>
          <p:nvPr/>
        </p:nvSpPr>
        <p:spPr>
          <a:xfrm>
            <a:off x="8199075" y="1166625"/>
            <a:ext cx="3600300" cy="92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bs-Latn-BA" sz="1800">
                <a:solidFill>
                  <a:srgbClr val="FC5967"/>
                </a:solidFill>
                <a:latin typeface="Trebuchet MS"/>
                <a:ea typeface="Trebuchet MS"/>
                <a:cs typeface="Trebuchet MS"/>
                <a:sym typeface="Trebuchet MS"/>
              </a:rPr>
              <a:t>A small simple house, typically one near a lake or beach.</a:t>
            </a:r>
            <a:endParaRPr b="1" sz="1800">
              <a:latin typeface="Calibri"/>
              <a:ea typeface="Calibri"/>
              <a:cs typeface="Calibri"/>
              <a:sym typeface="Calibri"/>
            </a:endParaRPr>
          </a:p>
        </p:txBody>
      </p:sp>
      <p:pic>
        <p:nvPicPr>
          <p:cNvPr id="159" name="Google Shape;159;p22"/>
          <p:cNvPicPr preferRelativeResize="0"/>
          <p:nvPr/>
        </p:nvPicPr>
        <p:blipFill>
          <a:blip r:embed="rId9">
            <a:alphaModFix/>
          </a:blip>
          <a:stretch>
            <a:fillRect/>
          </a:stretch>
        </p:blipFill>
        <p:spPr>
          <a:xfrm>
            <a:off x="204000" y="2062725"/>
            <a:ext cx="1457325" cy="676275"/>
          </a:xfrm>
          <a:prstGeom prst="rect">
            <a:avLst/>
          </a:prstGeom>
          <a:noFill/>
          <a:ln>
            <a:noFill/>
          </a:ln>
        </p:spPr>
      </p:pic>
      <p:pic>
        <p:nvPicPr>
          <p:cNvPr id="160" name="Google Shape;160;p22"/>
          <p:cNvPicPr preferRelativeResize="0"/>
          <p:nvPr/>
        </p:nvPicPr>
        <p:blipFill>
          <a:blip r:embed="rId10">
            <a:alphaModFix/>
          </a:blip>
          <a:stretch>
            <a:fillRect/>
          </a:stretch>
        </p:blipFill>
        <p:spPr>
          <a:xfrm>
            <a:off x="1734869" y="1380187"/>
            <a:ext cx="2322018" cy="2255275"/>
          </a:xfrm>
          <a:prstGeom prst="rect">
            <a:avLst/>
          </a:prstGeom>
          <a:noFill/>
          <a:ln>
            <a:noFill/>
          </a:ln>
        </p:spPr>
      </p:pic>
      <p:sp>
        <p:nvSpPr>
          <p:cNvPr id="161" name="Google Shape;161;p22"/>
          <p:cNvSpPr txBox="1"/>
          <p:nvPr>
            <p:ph type="title"/>
          </p:nvPr>
        </p:nvSpPr>
        <p:spPr>
          <a:xfrm>
            <a:off x="323257" y="54475"/>
            <a:ext cx="45945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sz="3600"/>
              <a:t>What house?</a:t>
            </a:r>
            <a:endParaRPr sz="3600"/>
          </a:p>
        </p:txBody>
      </p:sp>
      <p:pic>
        <p:nvPicPr>
          <p:cNvPr id="162" name="Google Shape;162;p22"/>
          <p:cNvPicPr preferRelativeResize="0"/>
          <p:nvPr/>
        </p:nvPicPr>
        <p:blipFill>
          <a:blip r:embed="rId11">
            <a:alphaModFix amt="82000"/>
          </a:blip>
          <a:stretch>
            <a:fillRect/>
          </a:stretch>
        </p:blipFill>
        <p:spPr>
          <a:xfrm>
            <a:off x="7216625" y="2515175"/>
            <a:ext cx="4882975" cy="3426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3"/>
          <p:cNvPicPr preferRelativeResize="0"/>
          <p:nvPr/>
        </p:nvPicPr>
        <p:blipFill>
          <a:blip r:embed="rId3">
            <a:alphaModFix/>
          </a:blip>
          <a:stretch>
            <a:fillRect/>
          </a:stretch>
        </p:blipFill>
        <p:spPr>
          <a:xfrm>
            <a:off x="1422650" y="2688063"/>
            <a:ext cx="1704975" cy="1694709"/>
          </a:xfrm>
          <a:prstGeom prst="rect">
            <a:avLst/>
          </a:prstGeom>
          <a:noFill/>
          <a:ln>
            <a:noFill/>
          </a:ln>
        </p:spPr>
      </p:pic>
      <p:pic>
        <p:nvPicPr>
          <p:cNvPr id="168" name="Google Shape;168;p23"/>
          <p:cNvPicPr preferRelativeResize="0"/>
          <p:nvPr/>
        </p:nvPicPr>
        <p:blipFill>
          <a:blip r:embed="rId4">
            <a:alphaModFix/>
          </a:blip>
          <a:stretch>
            <a:fillRect/>
          </a:stretch>
        </p:blipFill>
        <p:spPr>
          <a:xfrm>
            <a:off x="1732212" y="4555875"/>
            <a:ext cx="1085850" cy="247650"/>
          </a:xfrm>
          <a:prstGeom prst="rect">
            <a:avLst/>
          </a:prstGeom>
          <a:noFill/>
          <a:ln>
            <a:noFill/>
          </a:ln>
        </p:spPr>
      </p:pic>
      <p:pic>
        <p:nvPicPr>
          <p:cNvPr id="169" name="Google Shape;169;p23"/>
          <p:cNvPicPr preferRelativeResize="0"/>
          <p:nvPr/>
        </p:nvPicPr>
        <p:blipFill>
          <a:blip r:embed="rId5">
            <a:alphaModFix/>
          </a:blip>
          <a:stretch>
            <a:fillRect/>
          </a:stretch>
        </p:blipFill>
        <p:spPr>
          <a:xfrm>
            <a:off x="1560762" y="1810113"/>
            <a:ext cx="1428750" cy="676275"/>
          </a:xfrm>
          <a:prstGeom prst="rect">
            <a:avLst/>
          </a:prstGeom>
          <a:noFill/>
          <a:ln>
            <a:noFill/>
          </a:ln>
        </p:spPr>
      </p:pic>
      <p:pic>
        <p:nvPicPr>
          <p:cNvPr id="170" name="Google Shape;170;p23"/>
          <p:cNvPicPr preferRelativeResize="0"/>
          <p:nvPr/>
        </p:nvPicPr>
        <p:blipFill>
          <a:blip r:embed="rId6">
            <a:alphaModFix/>
          </a:blip>
          <a:stretch>
            <a:fillRect/>
          </a:stretch>
        </p:blipFill>
        <p:spPr>
          <a:xfrm>
            <a:off x="5276901" y="2758262"/>
            <a:ext cx="1838325" cy="1735625"/>
          </a:xfrm>
          <a:prstGeom prst="rect">
            <a:avLst/>
          </a:prstGeom>
          <a:noFill/>
          <a:ln>
            <a:noFill/>
          </a:ln>
        </p:spPr>
      </p:pic>
      <p:pic>
        <p:nvPicPr>
          <p:cNvPr id="171" name="Google Shape;171;p23"/>
          <p:cNvPicPr preferRelativeResize="0"/>
          <p:nvPr/>
        </p:nvPicPr>
        <p:blipFill>
          <a:blip r:embed="rId7">
            <a:alphaModFix/>
          </a:blip>
          <a:stretch>
            <a:fillRect/>
          </a:stretch>
        </p:blipFill>
        <p:spPr>
          <a:xfrm>
            <a:off x="5332988" y="1791038"/>
            <a:ext cx="1514475" cy="742950"/>
          </a:xfrm>
          <a:prstGeom prst="rect">
            <a:avLst/>
          </a:prstGeom>
          <a:noFill/>
          <a:ln>
            <a:noFill/>
          </a:ln>
        </p:spPr>
      </p:pic>
      <p:pic>
        <p:nvPicPr>
          <p:cNvPr id="172" name="Google Shape;172;p23"/>
          <p:cNvPicPr preferRelativeResize="0"/>
          <p:nvPr/>
        </p:nvPicPr>
        <p:blipFill>
          <a:blip r:embed="rId8">
            <a:alphaModFix/>
          </a:blip>
          <a:stretch>
            <a:fillRect/>
          </a:stretch>
        </p:blipFill>
        <p:spPr>
          <a:xfrm>
            <a:off x="9137500" y="2825850"/>
            <a:ext cx="1628775" cy="1543050"/>
          </a:xfrm>
          <a:prstGeom prst="rect">
            <a:avLst/>
          </a:prstGeom>
          <a:noFill/>
          <a:ln>
            <a:noFill/>
          </a:ln>
        </p:spPr>
      </p:pic>
      <p:pic>
        <p:nvPicPr>
          <p:cNvPr id="173" name="Google Shape;173;p23"/>
          <p:cNvPicPr preferRelativeResize="0"/>
          <p:nvPr/>
        </p:nvPicPr>
        <p:blipFill>
          <a:blip r:embed="rId9">
            <a:alphaModFix/>
          </a:blip>
          <a:stretch>
            <a:fillRect/>
          </a:stretch>
        </p:blipFill>
        <p:spPr>
          <a:xfrm>
            <a:off x="9185113" y="1934025"/>
            <a:ext cx="1533525" cy="685800"/>
          </a:xfrm>
          <a:prstGeom prst="rect">
            <a:avLst/>
          </a:prstGeom>
          <a:noFill/>
          <a:ln>
            <a:noFill/>
          </a:ln>
        </p:spPr>
      </p:pic>
      <p:pic>
        <p:nvPicPr>
          <p:cNvPr id="174" name="Google Shape;174;p23"/>
          <p:cNvPicPr preferRelativeResize="0"/>
          <p:nvPr/>
        </p:nvPicPr>
        <p:blipFill>
          <a:blip r:embed="rId10">
            <a:alphaModFix/>
          </a:blip>
          <a:stretch>
            <a:fillRect/>
          </a:stretch>
        </p:blipFill>
        <p:spPr>
          <a:xfrm>
            <a:off x="5197513" y="4584438"/>
            <a:ext cx="2124075" cy="219075"/>
          </a:xfrm>
          <a:prstGeom prst="rect">
            <a:avLst/>
          </a:prstGeom>
          <a:noFill/>
          <a:ln>
            <a:noFill/>
          </a:ln>
        </p:spPr>
      </p:pic>
      <p:pic>
        <p:nvPicPr>
          <p:cNvPr id="175" name="Google Shape;175;p23"/>
          <p:cNvPicPr preferRelativeResize="0"/>
          <p:nvPr/>
        </p:nvPicPr>
        <p:blipFill>
          <a:blip r:embed="rId11">
            <a:alphaModFix/>
          </a:blip>
          <a:stretch>
            <a:fillRect/>
          </a:stretch>
        </p:blipFill>
        <p:spPr>
          <a:xfrm>
            <a:off x="9185125" y="4574925"/>
            <a:ext cx="1838325" cy="228600"/>
          </a:xfrm>
          <a:prstGeom prst="rect">
            <a:avLst/>
          </a:prstGeom>
          <a:noFill/>
          <a:ln>
            <a:noFill/>
          </a:ln>
        </p:spPr>
      </p:pic>
      <p:sp>
        <p:nvSpPr>
          <p:cNvPr id="176" name="Google Shape;176;p23"/>
          <p:cNvSpPr txBox="1"/>
          <p:nvPr>
            <p:ph type="title"/>
          </p:nvPr>
        </p:nvSpPr>
        <p:spPr>
          <a:xfrm>
            <a:off x="195298" y="59100"/>
            <a:ext cx="5790000" cy="1201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sz="3600"/>
              <a:t>How many rooms or beds?</a:t>
            </a:r>
            <a:endParaRPr sz="3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6278738" y="2336825"/>
            <a:ext cx="1447800" cy="942975"/>
          </a:xfrm>
          <a:prstGeom prst="rect">
            <a:avLst/>
          </a:prstGeom>
          <a:noFill/>
          <a:ln>
            <a:noFill/>
          </a:ln>
        </p:spPr>
      </p:pic>
      <p:pic>
        <p:nvPicPr>
          <p:cNvPr id="182" name="Google Shape;182;p24"/>
          <p:cNvPicPr preferRelativeResize="0"/>
          <p:nvPr/>
        </p:nvPicPr>
        <p:blipFill>
          <a:blip r:embed="rId4">
            <a:alphaModFix/>
          </a:blip>
          <a:stretch>
            <a:fillRect/>
          </a:stretch>
        </p:blipFill>
        <p:spPr>
          <a:xfrm>
            <a:off x="1129388" y="1736738"/>
            <a:ext cx="1428750" cy="666750"/>
          </a:xfrm>
          <a:prstGeom prst="rect">
            <a:avLst/>
          </a:prstGeom>
          <a:noFill/>
          <a:ln>
            <a:noFill/>
          </a:ln>
        </p:spPr>
      </p:pic>
      <p:pic>
        <p:nvPicPr>
          <p:cNvPr id="183" name="Google Shape;183;p24"/>
          <p:cNvPicPr preferRelativeResize="0"/>
          <p:nvPr/>
        </p:nvPicPr>
        <p:blipFill>
          <a:blip r:embed="rId5">
            <a:alphaModFix/>
          </a:blip>
          <a:stretch>
            <a:fillRect/>
          </a:stretch>
        </p:blipFill>
        <p:spPr>
          <a:xfrm>
            <a:off x="6364463" y="643813"/>
            <a:ext cx="1276350" cy="933450"/>
          </a:xfrm>
          <a:prstGeom prst="rect">
            <a:avLst/>
          </a:prstGeom>
          <a:noFill/>
          <a:ln>
            <a:noFill/>
          </a:ln>
        </p:spPr>
      </p:pic>
      <p:pic>
        <p:nvPicPr>
          <p:cNvPr id="184" name="Google Shape;184;p24"/>
          <p:cNvPicPr preferRelativeResize="0"/>
          <p:nvPr/>
        </p:nvPicPr>
        <p:blipFill>
          <a:blip r:embed="rId6">
            <a:alphaModFix/>
          </a:blip>
          <a:stretch>
            <a:fillRect/>
          </a:stretch>
        </p:blipFill>
        <p:spPr>
          <a:xfrm>
            <a:off x="9330000" y="643825"/>
            <a:ext cx="1371600" cy="838200"/>
          </a:xfrm>
          <a:prstGeom prst="rect">
            <a:avLst/>
          </a:prstGeom>
          <a:noFill/>
          <a:ln>
            <a:noFill/>
          </a:ln>
        </p:spPr>
      </p:pic>
      <p:pic>
        <p:nvPicPr>
          <p:cNvPr id="185" name="Google Shape;185;p24"/>
          <p:cNvPicPr preferRelativeResize="0"/>
          <p:nvPr/>
        </p:nvPicPr>
        <p:blipFill>
          <a:blip r:embed="rId7">
            <a:alphaModFix/>
          </a:blip>
          <a:stretch>
            <a:fillRect/>
          </a:stretch>
        </p:blipFill>
        <p:spPr>
          <a:xfrm>
            <a:off x="9310438" y="2403500"/>
            <a:ext cx="1447800" cy="809625"/>
          </a:xfrm>
          <a:prstGeom prst="rect">
            <a:avLst/>
          </a:prstGeom>
          <a:noFill/>
          <a:ln>
            <a:noFill/>
          </a:ln>
        </p:spPr>
      </p:pic>
      <p:pic>
        <p:nvPicPr>
          <p:cNvPr id="186" name="Google Shape;186;p24"/>
          <p:cNvPicPr preferRelativeResize="0"/>
          <p:nvPr/>
        </p:nvPicPr>
        <p:blipFill>
          <a:blip r:embed="rId8">
            <a:alphaModFix/>
          </a:blip>
          <a:stretch>
            <a:fillRect/>
          </a:stretch>
        </p:blipFill>
        <p:spPr>
          <a:xfrm>
            <a:off x="9334238" y="3447875"/>
            <a:ext cx="1400175" cy="247650"/>
          </a:xfrm>
          <a:prstGeom prst="rect">
            <a:avLst/>
          </a:prstGeom>
          <a:noFill/>
          <a:ln>
            <a:noFill/>
          </a:ln>
        </p:spPr>
      </p:pic>
      <p:pic>
        <p:nvPicPr>
          <p:cNvPr id="187" name="Google Shape;187;p24"/>
          <p:cNvPicPr preferRelativeResize="0"/>
          <p:nvPr/>
        </p:nvPicPr>
        <p:blipFill>
          <a:blip r:embed="rId9">
            <a:alphaModFix/>
          </a:blip>
          <a:stretch>
            <a:fillRect/>
          </a:stretch>
        </p:blipFill>
        <p:spPr>
          <a:xfrm>
            <a:off x="6421600" y="3496750"/>
            <a:ext cx="1162050" cy="238125"/>
          </a:xfrm>
          <a:prstGeom prst="rect">
            <a:avLst/>
          </a:prstGeom>
          <a:noFill/>
          <a:ln>
            <a:noFill/>
          </a:ln>
        </p:spPr>
      </p:pic>
      <p:pic>
        <p:nvPicPr>
          <p:cNvPr id="188" name="Google Shape;188;p24"/>
          <p:cNvPicPr preferRelativeResize="0"/>
          <p:nvPr/>
        </p:nvPicPr>
        <p:blipFill>
          <a:blip r:embed="rId10">
            <a:alphaModFix/>
          </a:blip>
          <a:stretch>
            <a:fillRect/>
          </a:stretch>
        </p:blipFill>
        <p:spPr>
          <a:xfrm>
            <a:off x="6250150" y="1730538"/>
            <a:ext cx="1504950" cy="238125"/>
          </a:xfrm>
          <a:prstGeom prst="rect">
            <a:avLst/>
          </a:prstGeom>
          <a:noFill/>
          <a:ln>
            <a:noFill/>
          </a:ln>
        </p:spPr>
      </p:pic>
      <p:pic>
        <p:nvPicPr>
          <p:cNvPr id="189" name="Google Shape;189;p24"/>
          <p:cNvPicPr preferRelativeResize="0"/>
          <p:nvPr/>
        </p:nvPicPr>
        <p:blipFill>
          <a:blip r:embed="rId11">
            <a:alphaModFix/>
          </a:blip>
          <a:stretch>
            <a:fillRect/>
          </a:stretch>
        </p:blipFill>
        <p:spPr>
          <a:xfrm>
            <a:off x="9051763" y="1731738"/>
            <a:ext cx="1928075" cy="235747"/>
          </a:xfrm>
          <a:prstGeom prst="rect">
            <a:avLst/>
          </a:prstGeom>
          <a:noFill/>
          <a:ln>
            <a:noFill/>
          </a:ln>
        </p:spPr>
      </p:pic>
      <p:sp>
        <p:nvSpPr>
          <p:cNvPr id="190" name="Google Shape;190;p24"/>
          <p:cNvSpPr txBox="1"/>
          <p:nvPr>
            <p:ph type="title"/>
          </p:nvPr>
        </p:nvSpPr>
        <p:spPr>
          <a:xfrm>
            <a:off x="243432" y="-83200"/>
            <a:ext cx="45945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sz="3600"/>
              <a:t>Amenities</a:t>
            </a:r>
            <a:endParaRPr sz="3600"/>
          </a:p>
        </p:txBody>
      </p:sp>
      <p:pic>
        <p:nvPicPr>
          <p:cNvPr id="191" name="Google Shape;191;p24"/>
          <p:cNvPicPr preferRelativeResize="0"/>
          <p:nvPr/>
        </p:nvPicPr>
        <p:blipFill>
          <a:blip r:embed="rId12">
            <a:alphaModFix/>
          </a:blip>
          <a:stretch>
            <a:fillRect/>
          </a:stretch>
        </p:blipFill>
        <p:spPr>
          <a:xfrm>
            <a:off x="9281876" y="5268410"/>
            <a:ext cx="1504950" cy="215678"/>
          </a:xfrm>
          <a:prstGeom prst="rect">
            <a:avLst/>
          </a:prstGeom>
          <a:noFill/>
          <a:ln>
            <a:noFill/>
          </a:ln>
        </p:spPr>
      </p:pic>
      <p:pic>
        <p:nvPicPr>
          <p:cNvPr id="192" name="Google Shape;192;p24"/>
          <p:cNvPicPr preferRelativeResize="0"/>
          <p:nvPr/>
        </p:nvPicPr>
        <p:blipFill>
          <a:blip r:embed="rId13">
            <a:alphaModFix/>
          </a:blip>
          <a:stretch>
            <a:fillRect/>
          </a:stretch>
        </p:blipFill>
        <p:spPr>
          <a:xfrm>
            <a:off x="6278750" y="5296544"/>
            <a:ext cx="1581875" cy="247181"/>
          </a:xfrm>
          <a:prstGeom prst="rect">
            <a:avLst/>
          </a:prstGeom>
          <a:noFill/>
          <a:ln>
            <a:noFill/>
          </a:ln>
        </p:spPr>
      </p:pic>
      <p:pic>
        <p:nvPicPr>
          <p:cNvPr id="193" name="Google Shape;193;p24"/>
          <p:cNvPicPr preferRelativeResize="0"/>
          <p:nvPr/>
        </p:nvPicPr>
        <p:blipFill>
          <a:blip r:embed="rId14">
            <a:alphaModFix/>
          </a:blip>
          <a:stretch>
            <a:fillRect/>
          </a:stretch>
        </p:blipFill>
        <p:spPr>
          <a:xfrm>
            <a:off x="3253469" y="5299854"/>
            <a:ext cx="1387268" cy="229446"/>
          </a:xfrm>
          <a:prstGeom prst="rect">
            <a:avLst/>
          </a:prstGeom>
          <a:noFill/>
          <a:ln>
            <a:noFill/>
          </a:ln>
        </p:spPr>
      </p:pic>
      <p:pic>
        <p:nvPicPr>
          <p:cNvPr id="194" name="Google Shape;194;p24"/>
          <p:cNvPicPr preferRelativeResize="0"/>
          <p:nvPr/>
        </p:nvPicPr>
        <p:blipFill>
          <a:blip r:embed="rId15">
            <a:alphaModFix/>
          </a:blip>
          <a:stretch>
            <a:fillRect/>
          </a:stretch>
        </p:blipFill>
        <p:spPr>
          <a:xfrm>
            <a:off x="3223200" y="643825"/>
            <a:ext cx="1304925" cy="857250"/>
          </a:xfrm>
          <a:prstGeom prst="rect">
            <a:avLst/>
          </a:prstGeom>
          <a:noFill/>
          <a:ln>
            <a:noFill/>
          </a:ln>
        </p:spPr>
      </p:pic>
      <p:pic>
        <p:nvPicPr>
          <p:cNvPr id="195" name="Google Shape;195;p24"/>
          <p:cNvPicPr preferRelativeResize="0"/>
          <p:nvPr/>
        </p:nvPicPr>
        <p:blipFill>
          <a:blip r:embed="rId16">
            <a:alphaModFix/>
          </a:blip>
          <a:stretch>
            <a:fillRect/>
          </a:stretch>
        </p:blipFill>
        <p:spPr>
          <a:xfrm>
            <a:off x="3184200" y="2475596"/>
            <a:ext cx="1486800" cy="860779"/>
          </a:xfrm>
          <a:prstGeom prst="rect">
            <a:avLst/>
          </a:prstGeom>
          <a:noFill/>
          <a:ln>
            <a:noFill/>
          </a:ln>
        </p:spPr>
      </p:pic>
      <p:pic>
        <p:nvPicPr>
          <p:cNvPr id="196" name="Google Shape;196;p24"/>
          <p:cNvPicPr preferRelativeResize="0"/>
          <p:nvPr/>
        </p:nvPicPr>
        <p:blipFill>
          <a:blip r:embed="rId17">
            <a:alphaModFix/>
          </a:blip>
          <a:stretch>
            <a:fillRect/>
          </a:stretch>
        </p:blipFill>
        <p:spPr>
          <a:xfrm>
            <a:off x="3237488" y="3429400"/>
            <a:ext cx="1419225" cy="266700"/>
          </a:xfrm>
          <a:prstGeom prst="rect">
            <a:avLst/>
          </a:prstGeom>
          <a:noFill/>
          <a:ln>
            <a:noFill/>
          </a:ln>
        </p:spPr>
      </p:pic>
      <p:pic>
        <p:nvPicPr>
          <p:cNvPr id="197" name="Google Shape;197;p24"/>
          <p:cNvPicPr preferRelativeResize="0"/>
          <p:nvPr/>
        </p:nvPicPr>
        <p:blipFill>
          <a:blip r:embed="rId18">
            <a:alphaModFix/>
          </a:blip>
          <a:stretch>
            <a:fillRect/>
          </a:stretch>
        </p:blipFill>
        <p:spPr>
          <a:xfrm>
            <a:off x="3313700" y="4302129"/>
            <a:ext cx="1314200" cy="869546"/>
          </a:xfrm>
          <a:prstGeom prst="rect">
            <a:avLst/>
          </a:prstGeom>
          <a:noFill/>
          <a:ln>
            <a:noFill/>
          </a:ln>
        </p:spPr>
      </p:pic>
      <p:pic>
        <p:nvPicPr>
          <p:cNvPr id="198" name="Google Shape;198;p24"/>
          <p:cNvPicPr preferRelativeResize="0"/>
          <p:nvPr/>
        </p:nvPicPr>
        <p:blipFill>
          <a:blip r:embed="rId19">
            <a:alphaModFix/>
          </a:blip>
          <a:stretch>
            <a:fillRect/>
          </a:stretch>
        </p:blipFill>
        <p:spPr>
          <a:xfrm>
            <a:off x="6412581" y="4218025"/>
            <a:ext cx="1314202" cy="925794"/>
          </a:xfrm>
          <a:prstGeom prst="rect">
            <a:avLst/>
          </a:prstGeom>
          <a:noFill/>
          <a:ln>
            <a:noFill/>
          </a:ln>
        </p:spPr>
      </p:pic>
      <p:pic>
        <p:nvPicPr>
          <p:cNvPr id="199" name="Google Shape;199;p24"/>
          <p:cNvPicPr preferRelativeResize="0"/>
          <p:nvPr/>
        </p:nvPicPr>
        <p:blipFill>
          <a:blip r:embed="rId20">
            <a:alphaModFix/>
          </a:blip>
          <a:stretch>
            <a:fillRect/>
          </a:stretch>
        </p:blipFill>
        <p:spPr>
          <a:xfrm>
            <a:off x="9290935" y="4218013"/>
            <a:ext cx="1486797" cy="922564"/>
          </a:xfrm>
          <a:prstGeom prst="rect">
            <a:avLst/>
          </a:prstGeom>
          <a:noFill/>
          <a:ln>
            <a:noFill/>
          </a:ln>
        </p:spPr>
      </p:pic>
      <p:pic>
        <p:nvPicPr>
          <p:cNvPr id="200" name="Google Shape;200;p24"/>
          <p:cNvPicPr preferRelativeResize="0"/>
          <p:nvPr/>
        </p:nvPicPr>
        <p:blipFill>
          <a:blip r:embed="rId21">
            <a:alphaModFix/>
          </a:blip>
          <a:stretch>
            <a:fillRect/>
          </a:stretch>
        </p:blipFill>
        <p:spPr>
          <a:xfrm>
            <a:off x="1119875" y="4357625"/>
            <a:ext cx="1447800" cy="676275"/>
          </a:xfrm>
          <a:prstGeom prst="rect">
            <a:avLst/>
          </a:prstGeom>
          <a:noFill/>
          <a:ln>
            <a:noFill/>
          </a:ln>
        </p:spPr>
      </p:pic>
      <p:pic>
        <p:nvPicPr>
          <p:cNvPr id="201" name="Google Shape;201;p24"/>
          <p:cNvPicPr preferRelativeResize="0"/>
          <p:nvPr/>
        </p:nvPicPr>
        <p:blipFill>
          <a:blip r:embed="rId22">
            <a:alphaModFix/>
          </a:blip>
          <a:stretch>
            <a:fillRect/>
          </a:stretch>
        </p:blipFill>
        <p:spPr>
          <a:xfrm>
            <a:off x="3175575" y="1558950"/>
            <a:ext cx="1400175" cy="24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489462" y="1"/>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a:t>A</a:t>
            </a:r>
            <a:r>
              <a:rPr lang="bs-Latn-BA"/>
              <a:t>ccomendation</a:t>
            </a:r>
            <a:endParaRPr/>
          </a:p>
        </p:txBody>
      </p:sp>
      <p:sp>
        <p:nvSpPr>
          <p:cNvPr id="207" name="Google Shape;207;p25"/>
          <p:cNvSpPr txBox="1"/>
          <p:nvPr>
            <p:ph idx="1" type="body"/>
          </p:nvPr>
        </p:nvSpPr>
        <p:spPr>
          <a:xfrm>
            <a:off x="489450" y="1009000"/>
            <a:ext cx="11213100" cy="49368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b="1" lang="bs-Latn-BA" sz="2300">
                <a:solidFill>
                  <a:srgbClr val="FC5967"/>
                </a:solidFill>
              </a:rPr>
              <a:t>Location</a:t>
            </a:r>
            <a:r>
              <a:rPr lang="bs-Latn-BA" sz="2300"/>
              <a:t>: </a:t>
            </a:r>
            <a:r>
              <a:rPr lang="bs-Latn-BA" sz="2300"/>
              <a:t>Ocean Beach &amp; UCSD Area, Ocean Beach(Host Neiborhood)</a:t>
            </a:r>
            <a:endParaRPr sz="2300"/>
          </a:p>
          <a:p>
            <a:pPr indent="0" lvl="0" marL="0" rtl="0" algn="l">
              <a:lnSpc>
                <a:spcPct val="100000"/>
              </a:lnSpc>
              <a:spcBef>
                <a:spcPts val="1000"/>
              </a:spcBef>
              <a:spcAft>
                <a:spcPts val="0"/>
              </a:spcAft>
              <a:buNone/>
            </a:pPr>
            <a:r>
              <a:rPr b="1" lang="bs-Latn-BA" sz="2300">
                <a:solidFill>
                  <a:srgbClr val="FC5967"/>
                </a:solidFill>
              </a:rPr>
              <a:t>Room features</a:t>
            </a:r>
            <a:r>
              <a:rPr lang="bs-Latn-BA" sz="2300"/>
              <a:t>: 1B1B with 2 beds</a:t>
            </a:r>
            <a:endParaRPr sz="2300"/>
          </a:p>
          <a:p>
            <a:pPr indent="0" lvl="0" marL="0" marR="0" rtl="0" algn="l">
              <a:lnSpc>
                <a:spcPct val="100000"/>
              </a:lnSpc>
              <a:spcBef>
                <a:spcPts val="1000"/>
              </a:spcBef>
              <a:spcAft>
                <a:spcPts val="0"/>
              </a:spcAft>
              <a:buNone/>
            </a:pPr>
            <a:r>
              <a:rPr b="1" lang="bs-Latn-BA" sz="2300">
                <a:solidFill>
                  <a:srgbClr val="FC5967"/>
                </a:solidFill>
              </a:rPr>
              <a:t>Property Type</a:t>
            </a:r>
            <a:r>
              <a:rPr lang="bs-Latn-BA" sz="2300"/>
              <a:t>: Cottage </a:t>
            </a:r>
            <a:endParaRPr sz="2300"/>
          </a:p>
          <a:p>
            <a:pPr indent="0" lvl="0" marL="0" rtl="0" algn="l">
              <a:lnSpc>
                <a:spcPct val="100000"/>
              </a:lnSpc>
              <a:spcBef>
                <a:spcPts val="1000"/>
              </a:spcBef>
              <a:spcAft>
                <a:spcPts val="0"/>
              </a:spcAft>
              <a:buNone/>
            </a:pPr>
            <a:r>
              <a:rPr b="1" lang="bs-Latn-BA" sz="2300">
                <a:solidFill>
                  <a:srgbClr val="FC5967"/>
                </a:solidFill>
              </a:rPr>
              <a:t>Room Type</a:t>
            </a:r>
            <a:r>
              <a:rPr lang="bs-Latn-BA" sz="2300"/>
              <a:t>: Entire home/apt</a:t>
            </a:r>
            <a:endParaRPr sz="2300"/>
          </a:p>
          <a:p>
            <a:pPr indent="0" lvl="0" marL="0" rtl="0" algn="l">
              <a:lnSpc>
                <a:spcPct val="100000"/>
              </a:lnSpc>
              <a:spcBef>
                <a:spcPts val="1000"/>
              </a:spcBef>
              <a:spcAft>
                <a:spcPts val="0"/>
              </a:spcAft>
              <a:buNone/>
            </a:pPr>
            <a:r>
              <a:rPr b="1" lang="bs-Latn-BA" sz="2300">
                <a:solidFill>
                  <a:srgbClr val="FC5967"/>
                </a:solidFill>
              </a:rPr>
              <a:t>Description</a:t>
            </a:r>
            <a:r>
              <a:rPr lang="bs-Latn-BA" sz="2300"/>
              <a:t>: Sea, Water View, Beach, Restaurants, Downtown, Bars </a:t>
            </a:r>
            <a:endParaRPr sz="2300"/>
          </a:p>
          <a:p>
            <a:pPr indent="0" lvl="0" marL="0" rtl="0" algn="l">
              <a:lnSpc>
                <a:spcPct val="100000"/>
              </a:lnSpc>
              <a:spcBef>
                <a:spcPts val="1000"/>
              </a:spcBef>
              <a:spcAft>
                <a:spcPts val="0"/>
              </a:spcAft>
              <a:buNone/>
            </a:pPr>
            <a:r>
              <a:rPr b="1" lang="bs-Latn-BA" sz="2300">
                <a:solidFill>
                  <a:srgbClr val="FC5967"/>
                </a:solidFill>
              </a:rPr>
              <a:t>Amenity</a:t>
            </a:r>
            <a:r>
              <a:rPr lang="bs-Latn-BA" sz="2300"/>
              <a:t>: Wifi, Air Conditioning, Kitchen, Free P</a:t>
            </a:r>
            <a:r>
              <a:rPr lang="bs-Latn-BA" sz="2300"/>
              <a:t>arking</a:t>
            </a:r>
            <a:r>
              <a:rPr lang="bs-Latn-BA" sz="2300"/>
              <a:t>, Heating, Washer, Drier, Smoke Free, Carbon, Essentials, Shampoo, Lock, Hanger, Hair Drier, Iron, Laptop, Private, TV, Internet, Kid Friendly, Safety card, Pet Friendly, Dog Friendly, Water View, Microwave, Coffee, Dishes, Selfcheckin, Hottub, Oven, Stove, Barbecue</a:t>
            </a:r>
            <a:endParaRPr sz="2300"/>
          </a:p>
          <a:p>
            <a:pPr indent="0" lvl="0" marL="0" rtl="0" algn="l">
              <a:lnSpc>
                <a:spcPct val="100000"/>
              </a:lnSpc>
              <a:spcBef>
                <a:spcPts val="1000"/>
              </a:spcBef>
              <a:spcAft>
                <a:spcPts val="0"/>
              </a:spcAft>
              <a:buNone/>
            </a:pPr>
            <a:r>
              <a:rPr b="1" lang="bs-Latn-BA" sz="2300">
                <a:solidFill>
                  <a:srgbClr val="FC5967"/>
                </a:solidFill>
              </a:rPr>
              <a:t>Host verification</a:t>
            </a:r>
            <a:r>
              <a:rPr lang="bs-Latn-BA" sz="2300"/>
              <a:t>: Email, Phone, Facebook, Google, Online/Offline</a:t>
            </a:r>
            <a:endParaRPr sz="2300"/>
          </a:p>
          <a:p>
            <a:pPr indent="0" lvl="0" marL="0" rtl="0" algn="l">
              <a:lnSpc>
                <a:spcPct val="100000"/>
              </a:lnSpc>
              <a:spcBef>
                <a:spcPts val="1000"/>
              </a:spcBef>
              <a:spcAft>
                <a:spcPts val="0"/>
              </a:spcAft>
              <a:buClr>
                <a:schemeClr val="dk1"/>
              </a:buClr>
              <a:buSzPts val="1100"/>
              <a:buFont typeface="Arial"/>
              <a:buNone/>
            </a:pPr>
            <a:r>
              <a:rPr b="1" lang="bs-Latn-BA" sz="2300">
                <a:solidFill>
                  <a:srgbClr val="FC5967"/>
                </a:solidFill>
              </a:rPr>
              <a:t>Cancellation Policy</a:t>
            </a:r>
            <a:r>
              <a:rPr lang="bs-Latn-BA" sz="2300"/>
              <a:t>: Flexible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27837" y="131251"/>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a:t>Verify our recommendation</a:t>
            </a:r>
            <a:endParaRPr/>
          </a:p>
          <a:p>
            <a:pPr indent="0" lvl="0" marL="0" rtl="0" algn="l">
              <a:spcBef>
                <a:spcPts val="0"/>
              </a:spcBef>
              <a:spcAft>
                <a:spcPts val="0"/>
              </a:spcAft>
              <a:buNone/>
            </a:pPr>
            <a:r>
              <a:rPr lang="bs-Latn-BA" sz="2900"/>
              <a:t>---</a:t>
            </a:r>
            <a:r>
              <a:rPr lang="bs-Latn-BA" sz="2900"/>
              <a:t>choosing a cutoff</a:t>
            </a:r>
            <a:endParaRPr sz="2900"/>
          </a:p>
        </p:txBody>
      </p:sp>
      <p:pic>
        <p:nvPicPr>
          <p:cNvPr id="213" name="Google Shape;213;p26"/>
          <p:cNvPicPr preferRelativeResize="0"/>
          <p:nvPr/>
        </p:nvPicPr>
        <p:blipFill>
          <a:blip r:embed="rId3">
            <a:alphaModFix/>
          </a:blip>
          <a:stretch>
            <a:fillRect/>
          </a:stretch>
        </p:blipFill>
        <p:spPr>
          <a:xfrm>
            <a:off x="8614700" y="1058437"/>
            <a:ext cx="3507476" cy="4741126"/>
          </a:xfrm>
          <a:prstGeom prst="rect">
            <a:avLst/>
          </a:prstGeom>
          <a:noFill/>
          <a:ln>
            <a:noFill/>
          </a:ln>
        </p:spPr>
      </p:pic>
      <p:pic>
        <p:nvPicPr>
          <p:cNvPr id="214" name="Google Shape;214;p26"/>
          <p:cNvPicPr preferRelativeResize="0"/>
          <p:nvPr/>
        </p:nvPicPr>
        <p:blipFill>
          <a:blip r:embed="rId4">
            <a:alphaModFix/>
          </a:blip>
          <a:stretch>
            <a:fillRect/>
          </a:stretch>
        </p:blipFill>
        <p:spPr>
          <a:xfrm>
            <a:off x="327825" y="1329975"/>
            <a:ext cx="4798125" cy="2514700"/>
          </a:xfrm>
          <a:prstGeom prst="rect">
            <a:avLst/>
          </a:prstGeom>
          <a:noFill/>
          <a:ln>
            <a:noFill/>
          </a:ln>
        </p:spPr>
      </p:pic>
      <p:pic>
        <p:nvPicPr>
          <p:cNvPr id="215" name="Google Shape;215;p26"/>
          <p:cNvPicPr preferRelativeResize="0"/>
          <p:nvPr/>
        </p:nvPicPr>
        <p:blipFill rotWithShape="1">
          <a:blip r:embed="rId5">
            <a:alphaModFix/>
          </a:blip>
          <a:srcRect b="0" l="0" r="0" t="5419"/>
          <a:stretch/>
        </p:blipFill>
        <p:spPr>
          <a:xfrm>
            <a:off x="3598825" y="3498275"/>
            <a:ext cx="4577150" cy="2459224"/>
          </a:xfrm>
          <a:prstGeom prst="rect">
            <a:avLst/>
          </a:prstGeom>
          <a:noFill/>
          <a:ln>
            <a:noFill/>
          </a:ln>
        </p:spPr>
      </p:pic>
      <p:sp>
        <p:nvSpPr>
          <p:cNvPr id="216" name="Google Shape;216;p26"/>
          <p:cNvSpPr txBox="1"/>
          <p:nvPr/>
        </p:nvSpPr>
        <p:spPr>
          <a:xfrm>
            <a:off x="5606100" y="2008800"/>
            <a:ext cx="2286000" cy="5772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None/>
            </a:pPr>
            <a:r>
              <a:rPr b="1" lang="bs-Latn-BA" sz="2900">
                <a:solidFill>
                  <a:srgbClr val="FC5967"/>
                </a:solidFill>
                <a:latin typeface="Trebuchet MS"/>
                <a:ea typeface="Trebuchet MS"/>
                <a:cs typeface="Trebuchet MS"/>
                <a:sym typeface="Trebuchet MS"/>
              </a:rPr>
              <a:t>cutoff=0.23</a:t>
            </a:r>
            <a:endParaRPr b="1" sz="2900">
              <a:solidFill>
                <a:srgbClr val="FC5967"/>
              </a:solidFill>
              <a:latin typeface="Trebuchet MS"/>
              <a:ea typeface="Trebuchet MS"/>
              <a:cs typeface="Trebuchet MS"/>
              <a:sym typeface="Trebuchet MS"/>
            </a:endParaRPr>
          </a:p>
        </p:txBody>
      </p:sp>
      <p:sp>
        <p:nvSpPr>
          <p:cNvPr id="217" name="Google Shape;217;p26"/>
          <p:cNvSpPr/>
          <p:nvPr/>
        </p:nvSpPr>
        <p:spPr>
          <a:xfrm>
            <a:off x="7966350" y="2008800"/>
            <a:ext cx="1029300" cy="496500"/>
          </a:xfrm>
          <a:prstGeom prst="rightArrow">
            <a:avLst>
              <a:gd fmla="val 50000" name="adj1"/>
              <a:gd fmla="val 50000" name="adj2"/>
            </a:avLst>
          </a:prstGeom>
          <a:noFill/>
          <a:ln cap="flat" cmpd="sng" w="38100">
            <a:solidFill>
              <a:srgbClr val="FC59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270112" y="99976"/>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a:t>Verify our recommendation</a:t>
            </a:r>
            <a:endParaRPr/>
          </a:p>
          <a:p>
            <a:pPr indent="0" lvl="0" marL="0" rtl="0" algn="l">
              <a:spcBef>
                <a:spcPts val="0"/>
              </a:spcBef>
              <a:spcAft>
                <a:spcPts val="0"/>
              </a:spcAft>
              <a:buNone/>
            </a:pPr>
            <a:r>
              <a:rPr lang="bs-Latn-BA" sz="2900"/>
              <a:t>---test it</a:t>
            </a:r>
            <a:endParaRPr sz="2900"/>
          </a:p>
        </p:txBody>
      </p:sp>
      <p:pic>
        <p:nvPicPr>
          <p:cNvPr id="223" name="Google Shape;223;p27"/>
          <p:cNvPicPr preferRelativeResize="0"/>
          <p:nvPr/>
        </p:nvPicPr>
        <p:blipFill>
          <a:blip r:embed="rId3">
            <a:alphaModFix/>
          </a:blip>
          <a:stretch>
            <a:fillRect/>
          </a:stretch>
        </p:blipFill>
        <p:spPr>
          <a:xfrm>
            <a:off x="506425" y="2960226"/>
            <a:ext cx="2495550" cy="1219200"/>
          </a:xfrm>
          <a:prstGeom prst="rect">
            <a:avLst/>
          </a:prstGeom>
          <a:noFill/>
          <a:ln>
            <a:noFill/>
          </a:ln>
        </p:spPr>
      </p:pic>
      <p:sp>
        <p:nvSpPr>
          <p:cNvPr id="224" name="Google Shape;224;p27"/>
          <p:cNvSpPr txBox="1"/>
          <p:nvPr/>
        </p:nvSpPr>
        <p:spPr>
          <a:xfrm>
            <a:off x="3102850" y="1837550"/>
            <a:ext cx="3836100" cy="27249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1000"/>
              </a:spcBef>
              <a:spcAft>
                <a:spcPts val="0"/>
              </a:spcAft>
              <a:buNone/>
            </a:pPr>
            <a:r>
              <a:rPr b="1" lang="bs-Latn-BA" sz="2300">
                <a:solidFill>
                  <a:schemeClr val="dk1"/>
                </a:solidFill>
                <a:latin typeface="Trebuchet MS"/>
                <a:ea typeface="Trebuchet MS"/>
                <a:cs typeface="Trebuchet MS"/>
                <a:sym typeface="Trebuchet MS"/>
              </a:rPr>
              <a:t>host_is_superhost</a:t>
            </a:r>
            <a:endParaRPr b="1" sz="2300">
              <a:solidFill>
                <a:schemeClr val="dk1"/>
              </a:solidFill>
              <a:latin typeface="Trebuchet MS"/>
              <a:ea typeface="Trebuchet MS"/>
              <a:cs typeface="Trebuchet MS"/>
              <a:sym typeface="Trebuchet MS"/>
            </a:endParaRPr>
          </a:p>
          <a:p>
            <a:pPr indent="0" lvl="0" marL="0" marR="0" rtl="0" algn="l">
              <a:lnSpc>
                <a:spcPct val="150000"/>
              </a:lnSpc>
              <a:spcBef>
                <a:spcPts val="1000"/>
              </a:spcBef>
              <a:spcAft>
                <a:spcPts val="0"/>
              </a:spcAft>
              <a:buNone/>
            </a:pPr>
            <a:r>
              <a:rPr b="1" lang="bs-Latn-BA" sz="2300">
                <a:solidFill>
                  <a:schemeClr val="dk1"/>
                </a:solidFill>
                <a:latin typeface="Trebuchet MS"/>
                <a:ea typeface="Trebuchet MS"/>
                <a:cs typeface="Trebuchet MS"/>
                <a:sym typeface="Trebuchet MS"/>
              </a:rPr>
              <a:t>host_verifications_review</a:t>
            </a:r>
            <a:endParaRPr b="1" sz="2300">
              <a:solidFill>
                <a:schemeClr val="dk1"/>
              </a:solidFill>
              <a:latin typeface="Trebuchet MS"/>
              <a:ea typeface="Trebuchet MS"/>
              <a:cs typeface="Trebuchet MS"/>
              <a:sym typeface="Trebuchet MS"/>
            </a:endParaRPr>
          </a:p>
          <a:p>
            <a:pPr indent="0" lvl="0" marL="0" marR="0" rtl="0" algn="l">
              <a:lnSpc>
                <a:spcPct val="150000"/>
              </a:lnSpc>
              <a:spcBef>
                <a:spcPts val="1000"/>
              </a:spcBef>
              <a:spcAft>
                <a:spcPts val="0"/>
              </a:spcAft>
              <a:buNone/>
            </a:pPr>
            <a:r>
              <a:rPr b="1" lang="bs-Latn-BA" sz="2300">
                <a:solidFill>
                  <a:schemeClr val="dk1"/>
                </a:solidFill>
                <a:latin typeface="Trebuchet MS"/>
                <a:ea typeface="Trebuchet MS"/>
                <a:cs typeface="Trebuchet MS"/>
                <a:sym typeface="Trebuchet MS"/>
              </a:rPr>
              <a:t>host_identity_verified</a:t>
            </a:r>
            <a:endParaRPr/>
          </a:p>
        </p:txBody>
      </p:sp>
      <p:sp>
        <p:nvSpPr>
          <p:cNvPr id="225" name="Google Shape;225;p27"/>
          <p:cNvSpPr txBox="1"/>
          <p:nvPr/>
        </p:nvSpPr>
        <p:spPr>
          <a:xfrm>
            <a:off x="3913075" y="4677000"/>
            <a:ext cx="2355300" cy="7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bs-Latn-BA" sz="2900">
                <a:solidFill>
                  <a:srgbClr val="FC5967"/>
                </a:solidFill>
                <a:latin typeface="Trebuchet MS"/>
                <a:ea typeface="Trebuchet MS"/>
                <a:cs typeface="Trebuchet MS"/>
                <a:sym typeface="Trebuchet MS"/>
              </a:rPr>
              <a:t>Make it be!</a:t>
            </a:r>
            <a:endParaRPr>
              <a:latin typeface="Trebuchet MS"/>
              <a:ea typeface="Trebuchet MS"/>
              <a:cs typeface="Trebuchet MS"/>
              <a:sym typeface="Trebuchet MS"/>
            </a:endParaRPr>
          </a:p>
        </p:txBody>
      </p:sp>
      <p:sp>
        <p:nvSpPr>
          <p:cNvPr id="226" name="Google Shape;226;p27"/>
          <p:cNvSpPr txBox="1"/>
          <p:nvPr>
            <p:ph idx="1" type="body"/>
          </p:nvPr>
        </p:nvSpPr>
        <p:spPr>
          <a:xfrm>
            <a:off x="7013875" y="1553600"/>
            <a:ext cx="4854900" cy="3796500"/>
          </a:xfrm>
          <a:prstGeom prst="rect">
            <a:avLst/>
          </a:prstGeom>
        </p:spPr>
        <p:txBody>
          <a:bodyPr anchorCtr="0" anchor="t" bIns="45700" lIns="91425" spcFirstLastPara="1" rIns="91425" wrap="square" tIns="45700">
            <a:noAutofit/>
          </a:bodyPr>
          <a:lstStyle/>
          <a:p>
            <a:pPr indent="0" lvl="0" marL="0" marR="0" rtl="0" algn="l">
              <a:lnSpc>
                <a:spcPct val="90000"/>
              </a:lnSpc>
              <a:spcBef>
                <a:spcPts val="1000"/>
              </a:spcBef>
              <a:spcAft>
                <a:spcPts val="0"/>
              </a:spcAft>
              <a:buNone/>
            </a:pPr>
            <a:r>
              <a:rPr lang="bs-Latn-BA" sz="2500">
                <a:latin typeface="Calibri"/>
                <a:ea typeface="Calibri"/>
                <a:cs typeface="Calibri"/>
                <a:sym typeface="Calibri"/>
              </a:rPr>
              <a:t>Host a minimum of 10 stays in a year.</a:t>
            </a:r>
            <a:endParaRPr sz="2500">
              <a:latin typeface="Calibri"/>
              <a:ea typeface="Calibri"/>
              <a:cs typeface="Calibri"/>
              <a:sym typeface="Calibri"/>
            </a:endParaRPr>
          </a:p>
          <a:p>
            <a:pPr indent="0" lvl="0" marL="0" marR="0" rtl="0" algn="l">
              <a:lnSpc>
                <a:spcPct val="90000"/>
              </a:lnSpc>
              <a:spcBef>
                <a:spcPts val="1000"/>
              </a:spcBef>
              <a:spcAft>
                <a:spcPts val="0"/>
              </a:spcAft>
              <a:buNone/>
            </a:pPr>
            <a:r>
              <a:rPr lang="bs-Latn-BA" sz="2500">
                <a:latin typeface="Calibri"/>
                <a:ea typeface="Calibri"/>
                <a:cs typeface="Calibri"/>
                <a:sym typeface="Calibri"/>
              </a:rPr>
              <a:t>Respond to guests quickly and maintain a 90% response rate or higher.</a:t>
            </a:r>
            <a:endParaRPr sz="2500">
              <a:latin typeface="Calibri"/>
              <a:ea typeface="Calibri"/>
              <a:cs typeface="Calibri"/>
              <a:sym typeface="Calibri"/>
            </a:endParaRPr>
          </a:p>
          <a:p>
            <a:pPr indent="0" lvl="0" marL="0" marR="0" rtl="0" algn="l">
              <a:lnSpc>
                <a:spcPct val="90000"/>
              </a:lnSpc>
              <a:spcBef>
                <a:spcPts val="1000"/>
              </a:spcBef>
              <a:spcAft>
                <a:spcPts val="0"/>
              </a:spcAft>
              <a:buNone/>
            </a:pPr>
            <a:r>
              <a:rPr lang="bs-Latn-BA" sz="2500">
                <a:latin typeface="Calibri"/>
                <a:ea typeface="Calibri"/>
                <a:cs typeface="Calibri"/>
                <a:sym typeface="Calibri"/>
              </a:rPr>
              <a:t>Have at least 80% 5-star reviews.</a:t>
            </a:r>
            <a:endParaRPr sz="2500">
              <a:latin typeface="Calibri"/>
              <a:ea typeface="Calibri"/>
              <a:cs typeface="Calibri"/>
              <a:sym typeface="Calibri"/>
            </a:endParaRPr>
          </a:p>
          <a:p>
            <a:pPr indent="0" lvl="0" marL="0" marR="0" rtl="0" algn="l">
              <a:lnSpc>
                <a:spcPct val="90000"/>
              </a:lnSpc>
              <a:spcBef>
                <a:spcPts val="1000"/>
              </a:spcBef>
              <a:spcAft>
                <a:spcPts val="0"/>
              </a:spcAft>
              <a:buNone/>
            </a:pPr>
            <a:r>
              <a:rPr lang="bs-Latn-BA" sz="2500">
                <a:latin typeface="Calibri"/>
                <a:ea typeface="Calibri"/>
                <a:cs typeface="Calibri"/>
                <a:sym typeface="Calibri"/>
              </a:rPr>
              <a:t>Honor confirmed reservations (meaning hosts should rarely cancel).</a:t>
            </a:r>
            <a:endParaRPr sz="1200">
              <a:solidFill>
                <a:srgbClr val="222222"/>
              </a:solidFill>
              <a:highlight>
                <a:srgbClr val="FFFFFF"/>
              </a:highlight>
              <a:latin typeface="Arial"/>
              <a:ea typeface="Arial"/>
              <a:cs typeface="Arial"/>
              <a:sym typeface="Arial"/>
            </a:endParaRPr>
          </a:p>
          <a:p>
            <a:pPr indent="0" lvl="0" marL="0" rtl="0" algn="l">
              <a:spcBef>
                <a:spcPts val="1000"/>
              </a:spcBef>
              <a:spcAft>
                <a:spcPts val="0"/>
              </a:spcAft>
              <a:buNone/>
            </a:pPr>
            <a:r>
              <a:t/>
            </a:r>
            <a:endParaRPr/>
          </a:p>
        </p:txBody>
      </p:sp>
      <p:sp>
        <p:nvSpPr>
          <p:cNvPr id="227" name="Google Shape;227;p27"/>
          <p:cNvSpPr txBox="1"/>
          <p:nvPr>
            <p:ph type="title"/>
          </p:nvPr>
        </p:nvSpPr>
        <p:spPr>
          <a:xfrm>
            <a:off x="6880224" y="974475"/>
            <a:ext cx="4746000" cy="451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bs-Latn-BA" sz="2000"/>
              <a:t>Becoming and Maintaining SuperHost</a:t>
            </a:r>
            <a:endParaRPr sz="2000"/>
          </a:p>
        </p:txBody>
      </p:sp>
      <p:sp>
        <p:nvSpPr>
          <p:cNvPr id="228" name="Google Shape;228;p27"/>
          <p:cNvSpPr txBox="1"/>
          <p:nvPr/>
        </p:nvSpPr>
        <p:spPr>
          <a:xfrm>
            <a:off x="6919675" y="5350100"/>
            <a:ext cx="4667100" cy="10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bs-Latn-BA" sz="1500" u="sng">
                <a:solidFill>
                  <a:schemeClr val="hlink"/>
                </a:solidFill>
                <a:hlinkClick r:id="rId4"/>
              </a:rPr>
              <a:t>https://www.airdna.co/blog/airbnb_superhost_status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8"/>
          <p:cNvSpPr txBox="1"/>
          <p:nvPr>
            <p:ph type="ctrTitle"/>
          </p:nvPr>
        </p:nvSpPr>
        <p:spPr>
          <a:xfrm>
            <a:off x="5143500" y="2031300"/>
            <a:ext cx="6332700" cy="843300"/>
          </a:xfrm>
          <a:prstGeom prst="rect">
            <a:avLst/>
          </a:prstGeom>
          <a:noFill/>
          <a:ln>
            <a:noFill/>
          </a:ln>
        </p:spPr>
        <p:txBody>
          <a:bodyPr anchorCtr="0" anchor="b" bIns="45700" lIns="91425" spcFirstLastPara="1" rIns="91425" wrap="square" tIns="45700">
            <a:noAutofit/>
          </a:bodyPr>
          <a:lstStyle/>
          <a:p>
            <a:pPr indent="0" lvl="0" marL="0" rtl="0" algn="ctr">
              <a:lnSpc>
                <a:spcPct val="115000"/>
              </a:lnSpc>
              <a:spcBef>
                <a:spcPts val="0"/>
              </a:spcBef>
              <a:spcAft>
                <a:spcPts val="0"/>
              </a:spcAft>
              <a:buClr>
                <a:schemeClr val="dk1"/>
              </a:buClr>
              <a:buSzPts val="1100"/>
              <a:buFont typeface="Arial"/>
              <a:buNone/>
            </a:pPr>
            <a:r>
              <a:rPr lang="bs-Latn-BA" sz="3100"/>
              <a:t>Thank you for listening!</a:t>
            </a:r>
            <a:endParaRPr sz="6900"/>
          </a:p>
        </p:txBody>
      </p:sp>
      <p:sp>
        <p:nvSpPr>
          <p:cNvPr id="234" name="Google Shape;234;p28"/>
          <p:cNvSpPr txBox="1"/>
          <p:nvPr>
            <p:ph idx="1" type="subTitle"/>
          </p:nvPr>
        </p:nvSpPr>
        <p:spPr>
          <a:xfrm>
            <a:off x="5409996" y="3227424"/>
            <a:ext cx="6440100" cy="16557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2200"/>
              <a:buNone/>
            </a:pPr>
            <a:r>
              <a:rPr b="1" lang="bs-Latn-BA" sz="2200"/>
              <a:t>Team 1:</a:t>
            </a:r>
            <a:endParaRPr b="1" sz="2200"/>
          </a:p>
          <a:p>
            <a:pPr indent="0" lvl="0" marL="0" rtl="0" algn="ctr">
              <a:lnSpc>
                <a:spcPct val="90000"/>
              </a:lnSpc>
              <a:spcBef>
                <a:spcPts val="0"/>
              </a:spcBef>
              <a:spcAft>
                <a:spcPts val="0"/>
              </a:spcAft>
              <a:buClr>
                <a:schemeClr val="lt1"/>
              </a:buClr>
              <a:buSzPts val="2200"/>
              <a:buNone/>
            </a:pPr>
            <a:r>
              <a:t/>
            </a:r>
            <a:endParaRPr b="1" sz="2200"/>
          </a:p>
          <a:p>
            <a:pPr indent="0" lvl="0" marL="0" rtl="0" algn="ctr">
              <a:lnSpc>
                <a:spcPct val="90000"/>
              </a:lnSpc>
              <a:spcBef>
                <a:spcPts val="0"/>
              </a:spcBef>
              <a:spcAft>
                <a:spcPts val="0"/>
              </a:spcAft>
              <a:buClr>
                <a:schemeClr val="lt1"/>
              </a:buClr>
              <a:buSzPts val="2200"/>
              <a:buNone/>
            </a:pPr>
            <a:r>
              <a:rPr b="1" lang="bs-Latn-BA" sz="2200"/>
              <a:t>Qiyuan Peng, Di Hu, Xin Xu, </a:t>
            </a:r>
            <a:endParaRPr b="1" sz="2200"/>
          </a:p>
          <a:p>
            <a:pPr indent="0" lvl="0" marL="0" rtl="0" algn="ctr">
              <a:lnSpc>
                <a:spcPct val="90000"/>
              </a:lnSpc>
              <a:spcBef>
                <a:spcPts val="0"/>
              </a:spcBef>
              <a:spcAft>
                <a:spcPts val="0"/>
              </a:spcAft>
              <a:buClr>
                <a:schemeClr val="lt1"/>
              </a:buClr>
              <a:buSzPts val="2200"/>
              <a:buNone/>
            </a:pPr>
            <a:r>
              <a:rPr b="1" lang="bs-Latn-BA" sz="2200"/>
              <a:t>Qinyu Wei, Munish Khurana</a:t>
            </a:r>
            <a:endParaRPr b="1"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3"/>
          <p:cNvSpPr txBox="1"/>
          <p:nvPr>
            <p:ph type="title"/>
          </p:nvPr>
        </p:nvSpPr>
        <p:spPr>
          <a:xfrm>
            <a:off x="437156" y="313475"/>
            <a:ext cx="5970600" cy="90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bs-Latn-BA" sz="3600"/>
              <a:t>Kaggle Model</a:t>
            </a:r>
            <a:endParaRPr sz="3600">
              <a:solidFill>
                <a:schemeClr val="dk1"/>
              </a:solidFill>
              <a:latin typeface="Arial"/>
              <a:ea typeface="Arial"/>
              <a:cs typeface="Arial"/>
              <a:sym typeface="Arial"/>
            </a:endParaRPr>
          </a:p>
          <a:p>
            <a:pPr indent="0" lvl="0" marL="0" rtl="0" algn="ctr">
              <a:lnSpc>
                <a:spcPct val="90000"/>
              </a:lnSpc>
              <a:spcBef>
                <a:spcPts val="0"/>
              </a:spcBef>
              <a:spcAft>
                <a:spcPts val="0"/>
              </a:spcAft>
              <a:buClr>
                <a:srgbClr val="FC5967"/>
              </a:buClr>
              <a:buSzPts val="4400"/>
              <a:buFont typeface="Trebuchet MS"/>
              <a:buNone/>
            </a:pPr>
            <a:r>
              <a:t/>
            </a:r>
            <a:endParaRPr/>
          </a:p>
        </p:txBody>
      </p:sp>
      <p:sp>
        <p:nvSpPr>
          <p:cNvPr id="88" name="Google Shape;88;p13"/>
          <p:cNvSpPr txBox="1"/>
          <p:nvPr>
            <p:ph idx="1" type="body"/>
          </p:nvPr>
        </p:nvSpPr>
        <p:spPr>
          <a:xfrm>
            <a:off x="305400" y="796650"/>
            <a:ext cx="11886600" cy="5389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Filled all null values for numeric values using aggregation function and simple calculation. Break down meaningful Text variables into keywords, Calculate ratio for making more sense.</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b="1" lang="bs-Latn-BA" sz="2000">
                <a:latin typeface="Calibri"/>
                <a:ea typeface="Calibri"/>
                <a:cs typeface="Calibri"/>
                <a:sym typeface="Calibri"/>
              </a:rPr>
              <a:t>Variables:</a:t>
            </a:r>
            <a:endParaRPr b="1" sz="20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Original variables: price, monthly/weekly price, availabilities, number of beds, bedrooms, bathroom, guest_included, host listings, review scores, extra people fee, cleaning fee, </a:t>
            </a:r>
            <a:r>
              <a:rPr lang="bs-Latn-BA" sz="2000">
                <a:latin typeface="Calibri"/>
                <a:ea typeface="Calibri"/>
                <a:cs typeface="Calibri"/>
                <a:sym typeface="Calibri"/>
              </a:rPr>
              <a:t>deposit</a:t>
            </a:r>
            <a:r>
              <a:rPr lang="bs-Latn-BA" sz="2000">
                <a:latin typeface="Calibri"/>
                <a:ea typeface="Calibri"/>
                <a:cs typeface="Calibri"/>
                <a:sym typeface="Calibri"/>
              </a:rPr>
              <a:t>, min/max nights, host_identity_verified, host_is_superhost, etc.</a:t>
            </a:r>
            <a:endParaRPr sz="1200">
              <a:solidFill>
                <a:srgbClr val="000000"/>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t/>
            </a:r>
            <a:endParaRPr b="1"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b="1" lang="bs-Latn-BA" sz="2000">
                <a:latin typeface="Calibri"/>
                <a:ea typeface="Calibri"/>
                <a:cs typeface="Calibri"/>
                <a:sym typeface="Calibri"/>
              </a:rPr>
              <a:t>Derived variables:</a:t>
            </a:r>
            <a:r>
              <a:rPr lang="bs-Latn-BA" sz="2000">
                <a:latin typeface="Calibri"/>
                <a:ea typeface="Calibri"/>
                <a:cs typeface="Calibri"/>
                <a:sym typeface="Calibri"/>
              </a:rPr>
              <a:t> </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b="1" lang="bs-Latn-BA" sz="2000">
                <a:latin typeface="Calibri"/>
                <a:ea typeface="Calibri"/>
                <a:cs typeface="Calibri"/>
                <a:sym typeface="Calibri"/>
              </a:rPr>
              <a:t>Extracted From</a:t>
            </a:r>
            <a:r>
              <a:rPr lang="bs-Latn-BA" sz="2000">
                <a:latin typeface="Calibri"/>
                <a:ea typeface="Calibri"/>
                <a:cs typeface="Calibri"/>
                <a:sym typeface="Calibri"/>
              </a:rPr>
              <a:t> </a:t>
            </a:r>
            <a:r>
              <a:rPr b="1" lang="bs-Latn-BA" sz="2000">
                <a:latin typeface="Calibri"/>
                <a:ea typeface="Calibri"/>
                <a:cs typeface="Calibri"/>
                <a:sym typeface="Calibri"/>
              </a:rPr>
              <a:t>text</a:t>
            </a:r>
            <a:r>
              <a:rPr lang="bs-Latn-BA" sz="2000">
                <a:latin typeface="Calibri"/>
                <a:ea typeface="Calibri"/>
                <a:cs typeface="Calibri"/>
                <a:sym typeface="Calibri"/>
              </a:rPr>
              <a:t>: length of text variables,</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keywords from amenities,host verifications,</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descriptions, cancellation policies,</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Sentiment results for neigborhood overviews</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b="1" lang="bs-Latn-BA" sz="2000">
                <a:latin typeface="Calibri"/>
                <a:ea typeface="Calibri"/>
                <a:cs typeface="Calibri"/>
                <a:sym typeface="Calibri"/>
              </a:rPr>
              <a:t>Ratio: </a:t>
            </a:r>
            <a:endParaRPr b="1" sz="20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bathroom/bedrooms, beds/bedrooms,</a:t>
            </a:r>
            <a:endParaRPr sz="20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price/bedrooms,price/weekly_price, </a:t>
            </a:r>
            <a:endParaRPr sz="20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None/>
            </a:pPr>
            <a:r>
              <a:rPr lang="bs-Latn-BA" sz="2000">
                <a:latin typeface="Calibri"/>
                <a:ea typeface="Calibri"/>
                <a:cs typeface="Calibri"/>
                <a:sym typeface="Calibri"/>
              </a:rPr>
              <a:t>extra_people/price, cleaning fee/price</a:t>
            </a:r>
            <a:endParaRPr sz="2000">
              <a:latin typeface="Calibri"/>
              <a:ea typeface="Calibri"/>
              <a:cs typeface="Calibri"/>
              <a:sym typeface="Calibri"/>
            </a:endParaRPr>
          </a:p>
          <a:p>
            <a:pPr indent="0" lvl="0" marL="0" marR="0" rtl="0" algn="l">
              <a:lnSpc>
                <a:spcPct val="90000"/>
              </a:lnSpc>
              <a:spcBef>
                <a:spcPts val="0"/>
              </a:spcBef>
              <a:spcAft>
                <a:spcPts val="0"/>
              </a:spcAft>
              <a:buClr>
                <a:schemeClr val="dk1"/>
              </a:buClr>
              <a:buSzPts val="2800"/>
              <a:buNone/>
            </a:pPr>
            <a:r>
              <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rPr b="1" lang="bs-Latn-BA" sz="2000">
                <a:latin typeface="Calibri"/>
                <a:ea typeface="Calibri"/>
                <a:cs typeface="Calibri"/>
                <a:sym typeface="Calibri"/>
              </a:rPr>
              <a:t>AUC:</a:t>
            </a:r>
            <a:r>
              <a:rPr lang="bs-Latn-BA" sz="2000">
                <a:latin typeface="Calibri"/>
                <a:ea typeface="Calibri"/>
                <a:cs typeface="Calibri"/>
                <a:sym typeface="Calibri"/>
              </a:rPr>
              <a:t> 0.948 based on 30% of the test data</a:t>
            </a:r>
            <a:endParaRPr sz="20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t/>
            </a:r>
            <a:endParaRPr sz="2200">
              <a:latin typeface="Calibri"/>
              <a:ea typeface="Calibri"/>
              <a:cs typeface="Calibri"/>
              <a:sym typeface="Calibri"/>
            </a:endParaRPr>
          </a:p>
          <a:p>
            <a:pPr indent="0" lvl="0" marL="0" rtl="0" algn="l">
              <a:lnSpc>
                <a:spcPct val="90000"/>
              </a:lnSpc>
              <a:spcBef>
                <a:spcPts val="0"/>
              </a:spcBef>
              <a:spcAft>
                <a:spcPts val="0"/>
              </a:spcAft>
              <a:buClr>
                <a:schemeClr val="dk1"/>
              </a:buClr>
              <a:buSzPts val="2800"/>
              <a:buNone/>
            </a:pPr>
            <a:r>
              <a:t/>
            </a:r>
            <a:endParaRPr sz="2200">
              <a:latin typeface="Calibri"/>
              <a:ea typeface="Calibri"/>
              <a:cs typeface="Calibri"/>
              <a:sym typeface="Calibri"/>
            </a:endParaRPr>
          </a:p>
        </p:txBody>
      </p:sp>
      <p:sp>
        <p:nvSpPr>
          <p:cNvPr id="89" name="Google Shape;89;p13"/>
          <p:cNvSpPr txBox="1"/>
          <p:nvPr/>
        </p:nvSpPr>
        <p:spPr>
          <a:xfrm>
            <a:off x="5443225" y="2540875"/>
            <a:ext cx="6598800" cy="31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trctrl &lt;- trainControl( method = "cv", number = 10, classProbs = TRUE,</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  verboseIter = TRUE, summaryFunction = prSummary, savePredictions = TRUE, allowParallel = TRUE)</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None/>
            </a:pPr>
            <a:r>
              <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None/>
            </a:pPr>
            <a:r>
              <a:rPr b="1" lang="bs-Latn-BA">
                <a:solidFill>
                  <a:schemeClr val="accent5"/>
                </a:solidFill>
                <a:latin typeface="Trebuchet MS"/>
                <a:ea typeface="Trebuchet MS"/>
                <a:cs typeface="Trebuchet MS"/>
                <a:sym typeface="Trebuchet MS"/>
              </a:rPr>
              <a:t>tune_grid &lt;- expand.grid( nrounds = 300, max_depth = 10, eta = 0.05, gamma = 0.01, colsample_bytree = 0.75, min_child_weight = 0, subsample = 0.6)</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None/>
            </a:pPr>
            <a:r>
              <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xgb_fit &lt;- train(as.factor(high_booking_rate) ~., data = trainx, method = "xgbTree",</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                trControl=trctrl,</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                metric = "AUC",</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                tuneGrid = tune_grid,</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b="1" lang="bs-Latn-BA">
                <a:solidFill>
                  <a:schemeClr val="accent5"/>
                </a:solidFill>
                <a:latin typeface="Trebuchet MS"/>
                <a:ea typeface="Trebuchet MS"/>
                <a:cs typeface="Trebuchet MS"/>
                <a:sym typeface="Trebuchet MS"/>
              </a:rPr>
              <a:t>                tuneLength = 10)</a:t>
            </a:r>
            <a:endParaRPr b="1">
              <a:solidFill>
                <a:schemeClr val="accent5"/>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t/>
            </a:r>
            <a:endParaRPr>
              <a:latin typeface="Trebuchet MS"/>
              <a:ea typeface="Trebuchet MS"/>
              <a:cs typeface="Trebuchet MS"/>
              <a:sym typeface="Trebuchet MS"/>
            </a:endParaRPr>
          </a:p>
          <a:p>
            <a:pPr indent="0" lvl="0" marL="0" rtl="0" algn="l">
              <a:spcBef>
                <a:spcPts val="0"/>
              </a:spcBef>
              <a:spcAft>
                <a:spcPts val="0"/>
              </a:spcAft>
              <a:buNone/>
            </a:pPr>
            <a:r>
              <a:t/>
            </a:r>
            <a:endParaRPr>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type="title"/>
          </p:nvPr>
        </p:nvSpPr>
        <p:spPr>
          <a:xfrm>
            <a:off x="2917697" y="1"/>
            <a:ext cx="8623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FC5967"/>
              </a:buClr>
              <a:buSzPts val="4400"/>
              <a:buFont typeface="Trebuchet MS"/>
              <a:buNone/>
            </a:pPr>
            <a:r>
              <a:rPr lang="bs-Latn-BA" sz="3600"/>
              <a:t>Introduction </a:t>
            </a:r>
            <a:endParaRPr sz="3600"/>
          </a:p>
        </p:txBody>
      </p:sp>
      <p:sp>
        <p:nvSpPr>
          <p:cNvPr id="95" name="Google Shape;95;p14"/>
          <p:cNvSpPr txBox="1"/>
          <p:nvPr>
            <p:ph idx="1" type="body"/>
          </p:nvPr>
        </p:nvSpPr>
        <p:spPr>
          <a:xfrm>
            <a:off x="3095897" y="1077812"/>
            <a:ext cx="8623800" cy="43875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San Diego was the second most popular California destination for Airbnb users last year, bringing hosts $213 million in income.</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Most of the customers of Airbnb are coming for vacation in San Diego</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Our perspective is focusing on the initial acquisition of the home. </a:t>
            </a:r>
            <a:endParaRPr sz="2200">
              <a:latin typeface="Calibri"/>
              <a:ea typeface="Calibri"/>
              <a:cs typeface="Calibri"/>
              <a:sym typeface="Calibri"/>
            </a:endParaRPr>
          </a:p>
          <a:p>
            <a:pPr indent="-368300" lvl="0" marL="45720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To discover market characteristics and provide critical insights for investors. </a:t>
            </a:r>
            <a:endParaRPr sz="22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200">
              <a:latin typeface="Arial"/>
              <a:ea typeface="Arial"/>
              <a:cs typeface="Arial"/>
              <a:sym typeface="Arial"/>
            </a:endParaRPr>
          </a:p>
        </p:txBody>
      </p:sp>
      <p:pic>
        <p:nvPicPr>
          <p:cNvPr id="96" name="Google Shape;96;p14"/>
          <p:cNvPicPr preferRelativeResize="0"/>
          <p:nvPr/>
        </p:nvPicPr>
        <p:blipFill>
          <a:blip r:embed="rId3">
            <a:alphaModFix/>
          </a:blip>
          <a:stretch>
            <a:fillRect/>
          </a:stretch>
        </p:blipFill>
        <p:spPr>
          <a:xfrm>
            <a:off x="4770800" y="3737700"/>
            <a:ext cx="4917450" cy="2752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506437" y="417376"/>
            <a:ext cx="11213123" cy="1325563"/>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bs-Latn-BA" sz="3600"/>
              <a:t>Research Questions &amp; Expected Findings</a:t>
            </a:r>
            <a:endParaRPr sz="3600">
              <a:solidFill>
                <a:schemeClr val="dk1"/>
              </a:solidFill>
              <a:latin typeface="Arial"/>
              <a:ea typeface="Arial"/>
              <a:cs typeface="Arial"/>
              <a:sym typeface="Arial"/>
            </a:endParaRPr>
          </a:p>
          <a:p>
            <a:pPr indent="0" lvl="0" marL="0" rtl="0" algn="ctr">
              <a:lnSpc>
                <a:spcPct val="90000"/>
              </a:lnSpc>
              <a:spcBef>
                <a:spcPts val="0"/>
              </a:spcBef>
              <a:spcAft>
                <a:spcPts val="0"/>
              </a:spcAft>
              <a:buClr>
                <a:srgbClr val="FC5967"/>
              </a:buClr>
              <a:buSzPts val="4400"/>
              <a:buFont typeface="Trebuchet MS"/>
              <a:buNone/>
            </a:pPr>
            <a:r>
              <a:t/>
            </a:r>
            <a:endParaRPr/>
          </a:p>
        </p:txBody>
      </p:sp>
      <p:sp>
        <p:nvSpPr>
          <p:cNvPr id="102" name="Google Shape;102;p15"/>
          <p:cNvSpPr txBox="1"/>
          <p:nvPr>
            <p:ph idx="1" type="body"/>
          </p:nvPr>
        </p:nvSpPr>
        <p:spPr>
          <a:xfrm>
            <a:off x="506437" y="1841862"/>
            <a:ext cx="11213123" cy="4038433"/>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bs-Latn-BA" sz="2200">
                <a:latin typeface="Calibri"/>
                <a:ea typeface="Calibri"/>
                <a:cs typeface="Calibri"/>
                <a:sym typeface="Calibri"/>
              </a:rPr>
              <a:t>Preliminary questions related to our perspective:</a:t>
            </a:r>
            <a:endParaRPr sz="2200">
              <a:latin typeface="Calibri"/>
              <a:ea typeface="Calibri"/>
              <a:cs typeface="Calibri"/>
              <a:sym typeface="Calibri"/>
            </a:endParaRPr>
          </a:p>
          <a:p>
            <a:pPr indent="0" lvl="0" marL="457200" marR="0" rtl="0" algn="l">
              <a:lnSpc>
                <a:spcPct val="115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Where is the best location to own a Airbnb house in San Diego?</a:t>
            </a:r>
            <a:endParaRPr sz="2200">
              <a:latin typeface="Calibri"/>
              <a:ea typeface="Calibri"/>
              <a:cs typeface="Calibri"/>
              <a:sym typeface="Calibri"/>
            </a:endParaRPr>
          </a:p>
          <a:p>
            <a:pPr indent="0" lvl="0" marL="457200" marR="0" rtl="0" algn="l">
              <a:lnSpc>
                <a:spcPct val="115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What kind of house?</a:t>
            </a:r>
            <a:endParaRPr sz="2200">
              <a:latin typeface="Calibri"/>
              <a:ea typeface="Calibri"/>
              <a:cs typeface="Calibri"/>
              <a:sym typeface="Calibri"/>
            </a:endParaRPr>
          </a:p>
          <a:p>
            <a:pPr indent="0" lvl="0" marL="457200" marR="0" rtl="0" algn="l">
              <a:lnSpc>
                <a:spcPct val="115000"/>
              </a:lnSpc>
              <a:spcBef>
                <a:spcPts val="0"/>
              </a:spcBef>
              <a:spcAft>
                <a:spcPts val="0"/>
              </a:spcAft>
              <a:buNone/>
            </a:pPr>
            <a:r>
              <a:t/>
            </a:r>
            <a:endParaRPr sz="2200">
              <a:latin typeface="Calibri"/>
              <a:ea typeface="Calibri"/>
              <a:cs typeface="Calibri"/>
              <a:sym typeface="Calibri"/>
            </a:endParaRPr>
          </a:p>
          <a:p>
            <a:pPr indent="-368300" lvl="0" marL="457200" marR="0" rtl="0" algn="l">
              <a:lnSpc>
                <a:spcPct val="115000"/>
              </a:lnSpc>
              <a:spcBef>
                <a:spcPts val="0"/>
              </a:spcBef>
              <a:spcAft>
                <a:spcPts val="0"/>
              </a:spcAft>
              <a:buSzPts val="2200"/>
              <a:buFont typeface="Calibri"/>
              <a:buChar char="•"/>
            </a:pPr>
            <a:r>
              <a:rPr lang="bs-Latn-BA" sz="2200">
                <a:latin typeface="Calibri"/>
                <a:ea typeface="Calibri"/>
                <a:cs typeface="Calibri"/>
                <a:sym typeface="Calibri"/>
              </a:rPr>
              <a:t>What amenities/features may help to make it popular?</a:t>
            </a:r>
            <a:endParaRPr sz="2200">
              <a:latin typeface="Arial"/>
              <a:ea typeface="Arial"/>
              <a:cs typeface="Arial"/>
              <a:sym typeface="Arial"/>
            </a:endParaRPr>
          </a:p>
          <a:p>
            <a:pPr indent="0" lvl="0" marL="177800" rtl="0" algn="l">
              <a:lnSpc>
                <a:spcPct val="90000"/>
              </a:lnSpc>
              <a:spcBef>
                <a:spcPts val="0"/>
              </a:spcBef>
              <a:spcAft>
                <a:spcPts val="0"/>
              </a:spcAft>
              <a:buClr>
                <a:schemeClr val="dk1"/>
              </a:buClr>
              <a:buSzPts val="2800"/>
              <a:buNone/>
            </a:pPr>
            <a:r>
              <a:t/>
            </a:r>
            <a:endParaRPr sz="2200"/>
          </a:p>
        </p:txBody>
      </p:sp>
      <p:pic>
        <p:nvPicPr>
          <p:cNvPr id="103" name="Google Shape;103;p15"/>
          <p:cNvPicPr preferRelativeResize="0"/>
          <p:nvPr/>
        </p:nvPicPr>
        <p:blipFill>
          <a:blip r:embed="rId3">
            <a:alphaModFix amt="90000"/>
          </a:blip>
          <a:stretch>
            <a:fillRect/>
          </a:stretch>
        </p:blipFill>
        <p:spPr>
          <a:xfrm>
            <a:off x="7516100" y="2826925"/>
            <a:ext cx="4438625" cy="3130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506437" y="417376"/>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a:t>Location Selection</a:t>
            </a:r>
            <a:endParaRPr/>
          </a:p>
        </p:txBody>
      </p:sp>
      <p:sp>
        <p:nvSpPr>
          <p:cNvPr id="109" name="Google Shape;109;p16"/>
          <p:cNvSpPr txBox="1"/>
          <p:nvPr>
            <p:ph idx="1" type="body"/>
          </p:nvPr>
        </p:nvSpPr>
        <p:spPr>
          <a:xfrm>
            <a:off x="506437" y="1841862"/>
            <a:ext cx="11213100" cy="4038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bs-Latn-BA" sz="1800">
                <a:solidFill>
                  <a:srgbClr val="FF0000"/>
                </a:solidFill>
                <a:latin typeface="Arial"/>
                <a:ea typeface="Arial"/>
                <a:cs typeface="Arial"/>
                <a:sym typeface="Arial"/>
              </a:rPr>
              <a:t>Step 1: Find the location</a:t>
            </a:r>
            <a:endParaRPr sz="1800">
              <a:solidFill>
                <a:srgbClr val="FF0000"/>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FF0000"/>
              </a:solidFill>
              <a:latin typeface="Arial"/>
              <a:ea typeface="Arial"/>
              <a:cs typeface="Arial"/>
              <a:sym typeface="Arial"/>
            </a:endParaRPr>
          </a:p>
          <a:p>
            <a:pPr indent="0" lvl="0" marL="0" rtl="0" algn="l">
              <a:lnSpc>
                <a:spcPct val="115000"/>
              </a:lnSpc>
              <a:spcBef>
                <a:spcPts val="0"/>
              </a:spcBef>
              <a:spcAft>
                <a:spcPts val="0"/>
              </a:spcAft>
              <a:buNone/>
            </a:pPr>
            <a:r>
              <a:rPr lang="bs-Latn-BA" sz="1800">
                <a:solidFill>
                  <a:srgbClr val="FF0000"/>
                </a:solidFill>
                <a:latin typeface="Arial"/>
                <a:ea typeface="Arial"/>
                <a:cs typeface="Arial"/>
                <a:sym typeface="Arial"/>
              </a:rPr>
              <a:t>Step 2: FIlter the top neighborhood </a:t>
            </a:r>
            <a:endParaRPr sz="1800">
              <a:solidFill>
                <a:srgbClr val="FF0000"/>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FF0000"/>
              </a:solidFill>
              <a:latin typeface="Arial"/>
              <a:ea typeface="Arial"/>
              <a:cs typeface="Arial"/>
              <a:sym typeface="Arial"/>
            </a:endParaRPr>
          </a:p>
          <a:p>
            <a:pPr indent="0" lvl="0" marL="0" rtl="0" algn="l">
              <a:lnSpc>
                <a:spcPct val="115000"/>
              </a:lnSpc>
              <a:spcBef>
                <a:spcPts val="0"/>
              </a:spcBef>
              <a:spcAft>
                <a:spcPts val="0"/>
              </a:spcAft>
              <a:buNone/>
            </a:pPr>
            <a:r>
              <a:rPr lang="bs-Latn-BA" sz="1800">
                <a:solidFill>
                  <a:srgbClr val="FF0000"/>
                </a:solidFill>
                <a:latin typeface="Arial"/>
                <a:ea typeface="Arial"/>
                <a:cs typeface="Arial"/>
                <a:sym typeface="Arial"/>
              </a:rPr>
              <a:t>Step 3: Conprehensive Analyis of top neighborhood</a:t>
            </a:r>
            <a:endParaRPr sz="1800">
              <a:solidFill>
                <a:srgbClr val="FF0000"/>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FF0000"/>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bs-Latn-BA" sz="1800">
                <a:solidFill>
                  <a:srgbClr val="FF0000"/>
                </a:solidFill>
                <a:latin typeface="Arial"/>
                <a:ea typeface="Arial"/>
                <a:cs typeface="Arial"/>
                <a:sym typeface="Arial"/>
              </a:rPr>
              <a:t>Step 4: Choose the optimal/recommended site</a:t>
            </a:r>
            <a:endParaRPr sz="1800">
              <a:solidFill>
                <a:srgbClr val="FF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344312" y="1"/>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sz="3600"/>
              <a:t>How we decide?</a:t>
            </a:r>
            <a:endParaRPr sz="3600"/>
          </a:p>
        </p:txBody>
      </p:sp>
      <p:sp>
        <p:nvSpPr>
          <p:cNvPr id="115" name="Google Shape;115;p17"/>
          <p:cNvSpPr txBox="1"/>
          <p:nvPr>
            <p:ph idx="1" type="body"/>
          </p:nvPr>
        </p:nvSpPr>
        <p:spPr>
          <a:xfrm>
            <a:off x="606450" y="1101448"/>
            <a:ext cx="11213100" cy="4655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bs-Latn-BA" sz="2500">
                <a:latin typeface="Calibri"/>
                <a:ea typeface="Calibri"/>
                <a:cs typeface="Calibri"/>
                <a:sym typeface="Calibri"/>
              </a:rPr>
              <a:t>By using zipcode as our index, we grouped all Airbnb houses within certain locations, and calculated the proportion of houses that have high booking rate in each location to help us determine whether a location is popular among Airbnb users, and then we sorted Top 10 locations.</a:t>
            </a:r>
            <a:endParaRPr sz="2500">
              <a:latin typeface="Calibri"/>
              <a:ea typeface="Calibri"/>
              <a:cs typeface="Calibri"/>
              <a:sym typeface="Calibri"/>
            </a:endParaRPr>
          </a:p>
          <a:p>
            <a:pPr indent="0" lvl="0" marL="457200" rtl="0" algn="l">
              <a:spcBef>
                <a:spcPts val="1000"/>
              </a:spcBef>
              <a:spcAft>
                <a:spcPts val="0"/>
              </a:spcAft>
              <a:buNone/>
            </a:pPr>
            <a:r>
              <a:t/>
            </a:r>
            <a:endParaRPr sz="2500">
              <a:latin typeface="Calibri"/>
              <a:ea typeface="Calibri"/>
              <a:cs typeface="Calibri"/>
              <a:sym typeface="Calibri"/>
            </a:endParaRPr>
          </a:p>
          <a:p>
            <a:pPr indent="0" lvl="0" marL="0" rtl="0" algn="l">
              <a:spcBef>
                <a:spcPts val="1000"/>
              </a:spcBef>
              <a:spcAft>
                <a:spcPts val="0"/>
              </a:spcAft>
              <a:buNone/>
            </a:pPr>
            <a:r>
              <a:rPr lang="bs-Latn-BA" sz="2500">
                <a:latin typeface="Calibri"/>
                <a:ea typeface="Calibri"/>
                <a:cs typeface="Calibri"/>
                <a:sym typeface="Calibri"/>
              </a:rPr>
              <a:t>Top 10 locations helped us to find several popular areas in San Diego. Then, we visualized the neighbourhoods within these areas on map.</a:t>
            </a:r>
            <a:endParaRPr sz="2500">
              <a:latin typeface="Calibri"/>
              <a:ea typeface="Calibri"/>
              <a:cs typeface="Calibri"/>
              <a:sym typeface="Calibri"/>
            </a:endParaRPr>
          </a:p>
          <a:p>
            <a:pPr indent="0" lvl="0" marL="457200" rtl="0" algn="l">
              <a:spcBef>
                <a:spcPts val="1000"/>
              </a:spcBef>
              <a:spcAft>
                <a:spcPts val="0"/>
              </a:spcAft>
              <a:buNone/>
            </a:pPr>
            <a:r>
              <a:t/>
            </a:r>
            <a:endParaRPr sz="2500">
              <a:latin typeface="Calibri"/>
              <a:ea typeface="Calibri"/>
              <a:cs typeface="Calibri"/>
              <a:sym typeface="Calibri"/>
            </a:endParaRPr>
          </a:p>
          <a:p>
            <a:pPr indent="0" lvl="0" marL="0" rtl="0" algn="l">
              <a:spcBef>
                <a:spcPts val="1000"/>
              </a:spcBef>
              <a:spcAft>
                <a:spcPts val="0"/>
              </a:spcAft>
              <a:buNone/>
            </a:pPr>
            <a:r>
              <a:rPr lang="bs-Latn-BA" sz="2500">
                <a:latin typeface="Calibri"/>
                <a:ea typeface="Calibri"/>
                <a:cs typeface="Calibri"/>
                <a:sym typeface="Calibri"/>
              </a:rPr>
              <a:t>With the help of data visualization and business researches we have conducted, we found two big areas as the guideline for us to find our expected neighbourhood.</a:t>
            </a:r>
            <a:endParaRPr sz="2500">
              <a:latin typeface="Calibri"/>
              <a:ea typeface="Calibri"/>
              <a:cs typeface="Calibri"/>
              <a:sym typeface="Calibri"/>
            </a:endParaRPr>
          </a:p>
          <a:p>
            <a:pPr indent="0" lvl="0" marL="0" rtl="0" algn="l">
              <a:spcBef>
                <a:spcPts val="1000"/>
              </a:spcBef>
              <a:spcAft>
                <a:spcPts val="0"/>
              </a:spcAft>
              <a:buNone/>
            </a:pPr>
            <a:r>
              <a:t/>
            </a:r>
            <a:endParaRPr sz="26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18"/>
          <p:cNvPicPr preferRelativeResize="0"/>
          <p:nvPr/>
        </p:nvPicPr>
        <p:blipFill>
          <a:blip r:embed="rId3">
            <a:alphaModFix/>
          </a:blip>
          <a:stretch>
            <a:fillRect/>
          </a:stretch>
        </p:blipFill>
        <p:spPr>
          <a:xfrm>
            <a:off x="465600" y="1260062"/>
            <a:ext cx="3355515" cy="3716025"/>
          </a:xfrm>
          <a:prstGeom prst="rect">
            <a:avLst/>
          </a:prstGeom>
          <a:noFill/>
          <a:ln>
            <a:noFill/>
          </a:ln>
        </p:spPr>
      </p:pic>
      <p:pic>
        <p:nvPicPr>
          <p:cNvPr id="121" name="Google Shape;121;p18"/>
          <p:cNvPicPr preferRelativeResize="0"/>
          <p:nvPr/>
        </p:nvPicPr>
        <p:blipFill rotWithShape="1">
          <a:blip r:embed="rId4">
            <a:alphaModFix/>
          </a:blip>
          <a:srcRect b="0" l="14074" r="0" t="0"/>
          <a:stretch/>
        </p:blipFill>
        <p:spPr>
          <a:xfrm>
            <a:off x="7985525" y="1240250"/>
            <a:ext cx="3433900" cy="3545825"/>
          </a:xfrm>
          <a:prstGeom prst="rect">
            <a:avLst/>
          </a:prstGeom>
          <a:noFill/>
          <a:ln>
            <a:noFill/>
          </a:ln>
        </p:spPr>
      </p:pic>
      <p:sp>
        <p:nvSpPr>
          <p:cNvPr id="122" name="Google Shape;122;p18"/>
          <p:cNvSpPr txBox="1"/>
          <p:nvPr/>
        </p:nvSpPr>
        <p:spPr>
          <a:xfrm>
            <a:off x="465600" y="5198550"/>
            <a:ext cx="3708600" cy="521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b="1" lang="bs-Latn-BA" sz="2200">
                <a:solidFill>
                  <a:schemeClr val="dk1"/>
                </a:solidFill>
                <a:latin typeface="Trebuchet MS"/>
                <a:ea typeface="Trebuchet MS"/>
                <a:cs typeface="Trebuchet MS"/>
                <a:sym typeface="Trebuchet MS"/>
              </a:rPr>
              <a:t>Balboa Park Area</a:t>
            </a:r>
            <a:endParaRPr b="1">
              <a:latin typeface="Trebuchet MS"/>
              <a:ea typeface="Trebuchet MS"/>
              <a:cs typeface="Trebuchet MS"/>
              <a:sym typeface="Trebuchet MS"/>
            </a:endParaRPr>
          </a:p>
        </p:txBody>
      </p:sp>
      <p:sp>
        <p:nvSpPr>
          <p:cNvPr id="123" name="Google Shape;123;p18"/>
          <p:cNvSpPr txBox="1"/>
          <p:nvPr/>
        </p:nvSpPr>
        <p:spPr>
          <a:xfrm>
            <a:off x="7881575" y="5123850"/>
            <a:ext cx="3818100" cy="596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b="1" lang="bs-Latn-BA" sz="2200">
                <a:solidFill>
                  <a:schemeClr val="dk1"/>
                </a:solidFill>
                <a:latin typeface="Trebuchet MS"/>
                <a:ea typeface="Trebuchet MS"/>
                <a:cs typeface="Trebuchet MS"/>
                <a:sym typeface="Trebuchet MS"/>
              </a:rPr>
              <a:t>Ocean Beach &amp; UCSD Area</a:t>
            </a:r>
            <a:endParaRPr b="1">
              <a:latin typeface="Trebuchet MS"/>
              <a:ea typeface="Trebuchet MS"/>
              <a:cs typeface="Trebuchet MS"/>
              <a:sym typeface="Trebuchet MS"/>
            </a:endParaRPr>
          </a:p>
        </p:txBody>
      </p:sp>
      <p:sp>
        <p:nvSpPr>
          <p:cNvPr id="124" name="Google Shape;124;p18"/>
          <p:cNvSpPr txBox="1"/>
          <p:nvPr/>
        </p:nvSpPr>
        <p:spPr>
          <a:xfrm>
            <a:off x="386725" y="180475"/>
            <a:ext cx="10416900" cy="928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bs-Latn-BA" sz="3600">
                <a:solidFill>
                  <a:srgbClr val="FC5967"/>
                </a:solidFill>
                <a:latin typeface="Trebuchet MS"/>
                <a:ea typeface="Trebuchet MS"/>
                <a:cs typeface="Trebuchet MS"/>
                <a:sym typeface="Trebuchet MS"/>
              </a:rPr>
              <a:t>Results &amp; Findings</a:t>
            </a:r>
            <a:endParaRPr/>
          </a:p>
        </p:txBody>
      </p:sp>
      <p:sp>
        <p:nvSpPr>
          <p:cNvPr id="125" name="Google Shape;125;p18"/>
          <p:cNvSpPr txBox="1"/>
          <p:nvPr/>
        </p:nvSpPr>
        <p:spPr>
          <a:xfrm>
            <a:off x="8205925" y="444375"/>
            <a:ext cx="2597700" cy="4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bs-Latn-BA" sz="2400">
                <a:latin typeface="Trebuchet MS"/>
                <a:ea typeface="Trebuchet MS"/>
                <a:cs typeface="Trebuchet MS"/>
                <a:sym typeface="Trebuchet MS"/>
              </a:rPr>
              <a:t>Two Main Areas</a:t>
            </a:r>
            <a:endParaRPr b="1" sz="2400">
              <a:latin typeface="Trebuchet MS"/>
              <a:ea typeface="Trebuchet MS"/>
              <a:cs typeface="Trebuchet MS"/>
              <a:sym typeface="Trebuchet MS"/>
            </a:endParaRPr>
          </a:p>
        </p:txBody>
      </p:sp>
      <p:pic>
        <p:nvPicPr>
          <p:cNvPr id="126" name="Google Shape;126;p18"/>
          <p:cNvPicPr preferRelativeResize="0"/>
          <p:nvPr/>
        </p:nvPicPr>
        <p:blipFill>
          <a:blip r:embed="rId5">
            <a:alphaModFix amt="93000"/>
          </a:blip>
          <a:stretch>
            <a:fillRect/>
          </a:stretch>
        </p:blipFill>
        <p:spPr>
          <a:xfrm>
            <a:off x="4238988" y="3652428"/>
            <a:ext cx="3433900" cy="2018297"/>
          </a:xfrm>
          <a:prstGeom prst="rect">
            <a:avLst/>
          </a:prstGeom>
          <a:noFill/>
          <a:ln>
            <a:noFill/>
          </a:ln>
        </p:spPr>
      </p:pic>
      <p:pic>
        <p:nvPicPr>
          <p:cNvPr id="127" name="Google Shape;127;p18"/>
          <p:cNvPicPr preferRelativeResize="0"/>
          <p:nvPr/>
        </p:nvPicPr>
        <p:blipFill>
          <a:blip r:embed="rId6">
            <a:alphaModFix amt="90000"/>
          </a:blip>
          <a:stretch>
            <a:fillRect/>
          </a:stretch>
        </p:blipFill>
        <p:spPr>
          <a:xfrm>
            <a:off x="4486199" y="1191194"/>
            <a:ext cx="2939500" cy="227849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339612" y="145176"/>
            <a:ext cx="112131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bs-Latn-BA"/>
              <a:t>Site Selection Summary</a:t>
            </a:r>
            <a:endParaRPr/>
          </a:p>
        </p:txBody>
      </p:sp>
      <p:sp>
        <p:nvSpPr>
          <p:cNvPr id="133" name="Google Shape;133;p19"/>
          <p:cNvSpPr txBox="1"/>
          <p:nvPr>
            <p:ph idx="1" type="body"/>
          </p:nvPr>
        </p:nvSpPr>
        <p:spPr>
          <a:xfrm>
            <a:off x="339600" y="1285800"/>
            <a:ext cx="8528700" cy="4608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bs-Latn-BA" sz="2200"/>
              <a:t>Balboa Park Area: North Park</a:t>
            </a:r>
            <a:endParaRPr b="1" sz="2200"/>
          </a:p>
          <a:p>
            <a:pPr indent="-311150" lvl="0" marL="457200" marR="0" rtl="0" algn="l">
              <a:lnSpc>
                <a:spcPct val="90000"/>
              </a:lnSpc>
              <a:spcBef>
                <a:spcPts val="1000"/>
              </a:spcBef>
              <a:spcAft>
                <a:spcPts val="0"/>
              </a:spcAft>
              <a:buSzPts val="1300"/>
              <a:buChar char="•"/>
            </a:pPr>
            <a:r>
              <a:rPr lang="bs-Latn-BA" sz="2300">
                <a:latin typeface="Calibri"/>
                <a:ea typeface="Calibri"/>
                <a:cs typeface="Calibri"/>
                <a:sym typeface="Calibri"/>
              </a:rPr>
              <a:t>O</a:t>
            </a:r>
            <a:r>
              <a:rPr lang="bs-Latn-BA" sz="2300">
                <a:latin typeface="Calibri"/>
                <a:ea typeface="Calibri"/>
                <a:cs typeface="Calibri"/>
                <a:sym typeface="Calibri"/>
              </a:rPr>
              <a:t>n the southwest of </a:t>
            </a:r>
            <a:r>
              <a:rPr lang="bs-Latn-BA" sz="2300">
                <a:uFill>
                  <a:noFill/>
                </a:uFill>
                <a:latin typeface="Calibri"/>
                <a:ea typeface="Calibri"/>
                <a:cs typeface="Calibri"/>
                <a:sym typeface="Calibri"/>
                <a:hlinkClick r:id="rId3"/>
              </a:rPr>
              <a:t>Balboa Park</a:t>
            </a:r>
            <a:endParaRPr sz="2300">
              <a:latin typeface="Calibri"/>
              <a:ea typeface="Calibri"/>
              <a:cs typeface="Calibri"/>
              <a:sym typeface="Calibri"/>
            </a:endParaRPr>
          </a:p>
          <a:p>
            <a:pPr indent="-311150" lvl="0" marL="457200" rtl="0" algn="l">
              <a:spcBef>
                <a:spcPts val="0"/>
              </a:spcBef>
              <a:spcAft>
                <a:spcPts val="0"/>
              </a:spcAft>
              <a:buSzPts val="1300"/>
              <a:buChar char="•"/>
            </a:pPr>
            <a:r>
              <a:rPr lang="bs-Latn-BA" sz="2300">
                <a:latin typeface="Calibri"/>
                <a:ea typeface="Calibri"/>
                <a:cs typeface="Calibri"/>
                <a:sym typeface="Calibri"/>
              </a:rPr>
              <a:t>Convenient transportation, many restaurants and supermarkets.</a:t>
            </a:r>
            <a:endParaRPr sz="2300">
              <a:latin typeface="Calibri"/>
              <a:ea typeface="Calibri"/>
              <a:cs typeface="Calibri"/>
              <a:sym typeface="Calibri"/>
            </a:endParaRPr>
          </a:p>
          <a:p>
            <a:pPr indent="-311150" lvl="0" marL="457200" marR="0" rtl="0" algn="l">
              <a:lnSpc>
                <a:spcPct val="90000"/>
              </a:lnSpc>
              <a:spcBef>
                <a:spcPts val="0"/>
              </a:spcBef>
              <a:spcAft>
                <a:spcPts val="0"/>
              </a:spcAft>
              <a:buSzPts val="1300"/>
              <a:buChar char="•"/>
            </a:pPr>
            <a:r>
              <a:rPr lang="bs-Latn-BA" sz="2300">
                <a:latin typeface="Calibri"/>
                <a:ea typeface="Calibri"/>
                <a:cs typeface="Calibri"/>
                <a:sym typeface="Calibri"/>
              </a:rPr>
              <a:t>Close to attractions and downtown.</a:t>
            </a:r>
            <a:endParaRPr sz="2300">
              <a:latin typeface="Calibri"/>
              <a:ea typeface="Calibri"/>
              <a:cs typeface="Calibri"/>
              <a:sym typeface="Calibri"/>
            </a:endParaRPr>
          </a:p>
          <a:p>
            <a:pPr indent="-311150" lvl="0" marL="457200" marR="0" rtl="0" algn="l">
              <a:lnSpc>
                <a:spcPct val="90000"/>
              </a:lnSpc>
              <a:spcBef>
                <a:spcPts val="0"/>
              </a:spcBef>
              <a:spcAft>
                <a:spcPts val="0"/>
              </a:spcAft>
              <a:buSzPts val="1300"/>
              <a:buChar char="•"/>
            </a:pPr>
            <a:r>
              <a:rPr lang="bs-Latn-BA" sz="2300">
                <a:latin typeface="Calibri"/>
                <a:ea typeface="Calibri"/>
                <a:cs typeface="Calibri"/>
                <a:sym typeface="Calibri"/>
              </a:rPr>
              <a:t>often considered to be the heart of the neighborhood</a:t>
            </a:r>
            <a:endParaRPr sz="550">
              <a:solidFill>
                <a:srgbClr val="222222"/>
              </a:solidFill>
              <a:highlight>
                <a:srgbClr val="FFFFFF"/>
              </a:highlight>
              <a:latin typeface="Arial"/>
              <a:ea typeface="Arial"/>
              <a:cs typeface="Arial"/>
              <a:sym typeface="Arial"/>
            </a:endParaRPr>
          </a:p>
          <a:p>
            <a:pPr indent="0" lvl="0" marL="0" marR="0" rtl="0" algn="l">
              <a:lnSpc>
                <a:spcPct val="90000"/>
              </a:lnSpc>
              <a:spcBef>
                <a:spcPts val="1000"/>
              </a:spcBef>
              <a:spcAft>
                <a:spcPts val="0"/>
              </a:spcAft>
              <a:buNone/>
            </a:pPr>
            <a:r>
              <a:t/>
            </a:r>
            <a:endParaRPr sz="1050">
              <a:solidFill>
                <a:srgbClr val="222222"/>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t/>
            </a:r>
            <a:endParaRPr sz="1050">
              <a:solidFill>
                <a:srgbClr val="222222"/>
              </a:solidFill>
              <a:highlight>
                <a:srgbClr val="FFFFFF"/>
              </a:highlight>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b="1" lang="bs-Latn-BA" sz="2200"/>
              <a:t>Ocean Beach &amp; UCSD Area: Ocean Beach</a:t>
            </a:r>
            <a:endParaRPr/>
          </a:p>
          <a:p>
            <a:pPr indent="-311150" lvl="0" marL="457200" marR="0" rtl="0" algn="l">
              <a:lnSpc>
                <a:spcPct val="90000"/>
              </a:lnSpc>
              <a:spcBef>
                <a:spcPts val="1000"/>
              </a:spcBef>
              <a:spcAft>
                <a:spcPts val="0"/>
              </a:spcAft>
              <a:buSzPts val="1300"/>
              <a:buChar char="•"/>
            </a:pPr>
            <a:r>
              <a:rPr lang="bs-Latn-BA" sz="2300">
                <a:latin typeface="Calibri"/>
                <a:ea typeface="Calibri"/>
                <a:cs typeface="Calibri"/>
                <a:sym typeface="Calibri"/>
              </a:rPr>
              <a:t>Located about 7 miles (11 km) northwest of </a:t>
            </a:r>
            <a:r>
              <a:rPr lang="bs-Latn-BA" sz="2300">
                <a:uFill>
                  <a:noFill/>
                </a:uFill>
                <a:latin typeface="Calibri"/>
                <a:ea typeface="Calibri"/>
                <a:cs typeface="Calibri"/>
                <a:sym typeface="Calibri"/>
                <a:hlinkClick r:id="rId4"/>
              </a:rPr>
              <a:t>Downtown San Diego</a:t>
            </a:r>
            <a:endParaRPr sz="2300">
              <a:latin typeface="Calibri"/>
              <a:ea typeface="Calibri"/>
              <a:cs typeface="Calibri"/>
              <a:sym typeface="Calibri"/>
            </a:endParaRPr>
          </a:p>
          <a:p>
            <a:pPr indent="-311150" lvl="0" marL="457200" marR="0" rtl="0" algn="l">
              <a:lnSpc>
                <a:spcPct val="90000"/>
              </a:lnSpc>
              <a:spcBef>
                <a:spcPts val="0"/>
              </a:spcBef>
              <a:spcAft>
                <a:spcPts val="0"/>
              </a:spcAft>
              <a:buSzPts val="1300"/>
              <a:buChar char="•"/>
            </a:pPr>
            <a:r>
              <a:rPr lang="bs-Latn-BA" sz="2300">
                <a:latin typeface="Calibri"/>
                <a:ea typeface="Calibri"/>
                <a:cs typeface="Calibri"/>
                <a:sym typeface="Calibri"/>
              </a:rPr>
              <a:t>Ocean Beach lies on the </a:t>
            </a:r>
            <a:r>
              <a:rPr lang="bs-Latn-BA" sz="2300">
                <a:uFill>
                  <a:noFill/>
                </a:uFill>
                <a:latin typeface="Calibri"/>
                <a:ea typeface="Calibri"/>
                <a:cs typeface="Calibri"/>
                <a:sym typeface="Calibri"/>
                <a:hlinkClick r:id="rId5"/>
              </a:rPr>
              <a:t>Pacific Ocean</a:t>
            </a:r>
            <a:r>
              <a:rPr lang="bs-Latn-BA" sz="2300">
                <a:latin typeface="Calibri"/>
                <a:ea typeface="Calibri"/>
                <a:cs typeface="Calibri"/>
                <a:sym typeface="Calibri"/>
              </a:rPr>
              <a:t> at the </a:t>
            </a:r>
            <a:r>
              <a:rPr lang="bs-Latn-BA" sz="2300">
                <a:uFill>
                  <a:noFill/>
                </a:uFill>
                <a:latin typeface="Calibri"/>
                <a:ea typeface="Calibri"/>
                <a:cs typeface="Calibri"/>
                <a:sym typeface="Calibri"/>
                <a:hlinkClick r:id="rId6"/>
              </a:rPr>
              <a:t>estuary</a:t>
            </a:r>
            <a:r>
              <a:rPr lang="bs-Latn-BA" sz="2300">
                <a:latin typeface="Calibri"/>
                <a:ea typeface="Calibri"/>
                <a:cs typeface="Calibri"/>
                <a:sym typeface="Calibri"/>
              </a:rPr>
              <a:t> of the </a:t>
            </a:r>
            <a:r>
              <a:rPr lang="bs-Latn-BA" sz="2300">
                <a:uFill>
                  <a:noFill/>
                </a:uFill>
                <a:latin typeface="Calibri"/>
                <a:ea typeface="Calibri"/>
                <a:cs typeface="Calibri"/>
                <a:sym typeface="Calibri"/>
                <a:hlinkClick r:id="rId7"/>
              </a:rPr>
              <a:t>San Diego River</a:t>
            </a:r>
            <a:r>
              <a:rPr lang="bs-Latn-BA" sz="2300">
                <a:latin typeface="Calibri"/>
                <a:ea typeface="Calibri"/>
                <a:cs typeface="Calibri"/>
                <a:sym typeface="Calibri"/>
              </a:rPr>
              <a:t>.</a:t>
            </a:r>
            <a:endParaRPr sz="2300">
              <a:latin typeface="Calibri"/>
              <a:ea typeface="Calibri"/>
              <a:cs typeface="Calibri"/>
              <a:sym typeface="Calibri"/>
            </a:endParaRPr>
          </a:p>
          <a:p>
            <a:pPr indent="-311150" lvl="0" marL="457200" marR="0" rtl="0" algn="l">
              <a:lnSpc>
                <a:spcPct val="90000"/>
              </a:lnSpc>
              <a:spcBef>
                <a:spcPts val="0"/>
              </a:spcBef>
              <a:spcAft>
                <a:spcPts val="0"/>
              </a:spcAft>
              <a:buSzPts val="1300"/>
              <a:buChar char="•"/>
            </a:pPr>
            <a:r>
              <a:rPr lang="bs-Latn-BA" sz="2300">
                <a:latin typeface="Calibri"/>
                <a:ea typeface="Calibri"/>
                <a:cs typeface="Calibri"/>
                <a:sym typeface="Calibri"/>
              </a:rPr>
              <a:t>Beautiful beach town and historic business district. With attractions, restaurants, sunsets, shops, events,and fun.</a:t>
            </a:r>
            <a:r>
              <a:rPr lang="bs-Latn-BA" sz="1800"/>
              <a:t> </a:t>
            </a:r>
            <a:endParaRPr sz="1800"/>
          </a:p>
        </p:txBody>
      </p:sp>
      <p:pic>
        <p:nvPicPr>
          <p:cNvPr id="134" name="Google Shape;134;p19"/>
          <p:cNvPicPr preferRelativeResize="0"/>
          <p:nvPr/>
        </p:nvPicPr>
        <p:blipFill rotWithShape="1">
          <a:blip r:embed="rId8">
            <a:alphaModFix/>
          </a:blip>
          <a:srcRect b="6309" l="-6315" r="0" t="-6310"/>
          <a:stretch/>
        </p:blipFill>
        <p:spPr>
          <a:xfrm>
            <a:off x="8730075" y="1118975"/>
            <a:ext cx="2613474" cy="2458300"/>
          </a:xfrm>
          <a:prstGeom prst="rect">
            <a:avLst/>
          </a:prstGeom>
          <a:noFill/>
          <a:ln>
            <a:noFill/>
          </a:ln>
        </p:spPr>
      </p:pic>
      <p:pic>
        <p:nvPicPr>
          <p:cNvPr id="135" name="Google Shape;135;p19"/>
          <p:cNvPicPr preferRelativeResize="0"/>
          <p:nvPr/>
        </p:nvPicPr>
        <p:blipFill>
          <a:blip r:embed="rId9">
            <a:alphaModFix/>
          </a:blip>
          <a:stretch>
            <a:fillRect/>
          </a:stretch>
        </p:blipFill>
        <p:spPr>
          <a:xfrm>
            <a:off x="8868175" y="3762625"/>
            <a:ext cx="2475375" cy="2131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506437" y="417376"/>
            <a:ext cx="11213100" cy="1325700"/>
          </a:xfrm>
          <a:prstGeom prst="rect">
            <a:avLst/>
          </a:prstGeom>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lang="bs-Latn-BA"/>
              <a:t>Features Finding</a:t>
            </a:r>
            <a:endParaRPr/>
          </a:p>
        </p:txBody>
      </p:sp>
      <p:sp>
        <p:nvSpPr>
          <p:cNvPr id="141" name="Google Shape;141;p20"/>
          <p:cNvSpPr txBox="1"/>
          <p:nvPr>
            <p:ph idx="1" type="body"/>
          </p:nvPr>
        </p:nvSpPr>
        <p:spPr>
          <a:xfrm>
            <a:off x="610325" y="2129550"/>
            <a:ext cx="11213100" cy="2604000"/>
          </a:xfrm>
          <a:prstGeom prst="rect">
            <a:avLst/>
          </a:prstGeom>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bs-Latn-BA" sz="1800">
                <a:solidFill>
                  <a:srgbClr val="FF0000"/>
                </a:solidFill>
                <a:latin typeface="Arial"/>
                <a:ea typeface="Arial"/>
                <a:cs typeface="Arial"/>
                <a:sym typeface="Arial"/>
              </a:rPr>
              <a:t>Step 1: Keywords Abstraction </a:t>
            </a:r>
            <a:endParaRPr sz="1800">
              <a:solidFill>
                <a:srgbClr val="FF0000"/>
              </a:solidFill>
              <a:latin typeface="Arial"/>
              <a:ea typeface="Arial"/>
              <a:cs typeface="Arial"/>
              <a:sym typeface="Arial"/>
            </a:endParaRPr>
          </a:p>
          <a:p>
            <a:pPr indent="0" lvl="0" marL="0" marR="0" rtl="0" algn="l">
              <a:lnSpc>
                <a:spcPct val="115000"/>
              </a:lnSpc>
              <a:spcBef>
                <a:spcPts val="0"/>
              </a:spcBef>
              <a:spcAft>
                <a:spcPts val="0"/>
              </a:spcAft>
              <a:buNone/>
            </a:pPr>
            <a:r>
              <a:t/>
            </a:r>
            <a:endParaRPr sz="1800">
              <a:solidFill>
                <a:srgbClr val="FF0000"/>
              </a:solidFill>
              <a:latin typeface="Arial"/>
              <a:ea typeface="Arial"/>
              <a:cs typeface="Arial"/>
              <a:sym typeface="Arial"/>
            </a:endParaRPr>
          </a:p>
          <a:p>
            <a:pPr indent="0" lvl="0" marL="0" marR="0" rtl="0" algn="l">
              <a:lnSpc>
                <a:spcPct val="115000"/>
              </a:lnSpc>
              <a:spcBef>
                <a:spcPts val="0"/>
              </a:spcBef>
              <a:spcAft>
                <a:spcPts val="0"/>
              </a:spcAft>
              <a:buNone/>
            </a:pPr>
            <a:r>
              <a:rPr lang="bs-Latn-BA" sz="1800">
                <a:solidFill>
                  <a:srgbClr val="FF0000"/>
                </a:solidFill>
                <a:latin typeface="Arial"/>
                <a:ea typeface="Arial"/>
                <a:cs typeface="Arial"/>
                <a:sym typeface="Arial"/>
              </a:rPr>
              <a:t>Step 2: New Dummy Variables Creation</a:t>
            </a:r>
            <a:endParaRPr sz="1800">
              <a:solidFill>
                <a:srgbClr val="FF0000"/>
              </a:solidFill>
              <a:latin typeface="Arial"/>
              <a:ea typeface="Arial"/>
              <a:cs typeface="Arial"/>
              <a:sym typeface="Arial"/>
            </a:endParaRPr>
          </a:p>
          <a:p>
            <a:pPr indent="0" lvl="0" marL="0" marR="0" rtl="0" algn="l">
              <a:lnSpc>
                <a:spcPct val="115000"/>
              </a:lnSpc>
              <a:spcBef>
                <a:spcPts val="0"/>
              </a:spcBef>
              <a:spcAft>
                <a:spcPts val="0"/>
              </a:spcAft>
              <a:buNone/>
            </a:pPr>
            <a:r>
              <a:t/>
            </a:r>
            <a:endParaRPr sz="1800">
              <a:solidFill>
                <a:srgbClr val="FF0000"/>
              </a:solidFill>
              <a:latin typeface="Arial"/>
              <a:ea typeface="Arial"/>
              <a:cs typeface="Arial"/>
              <a:sym typeface="Arial"/>
            </a:endParaRPr>
          </a:p>
          <a:p>
            <a:pPr indent="0" lvl="0" marL="0" marR="0" rtl="0" algn="l">
              <a:lnSpc>
                <a:spcPct val="115000"/>
              </a:lnSpc>
              <a:spcBef>
                <a:spcPts val="0"/>
              </a:spcBef>
              <a:spcAft>
                <a:spcPts val="0"/>
              </a:spcAft>
              <a:buNone/>
            </a:pPr>
            <a:r>
              <a:rPr lang="bs-Latn-BA" sz="1800">
                <a:solidFill>
                  <a:srgbClr val="FF0000"/>
                </a:solidFill>
                <a:latin typeface="Arial"/>
                <a:ea typeface="Arial"/>
                <a:cs typeface="Arial"/>
                <a:sym typeface="Arial"/>
              </a:rPr>
              <a:t>Step 3: Data Visualization </a:t>
            </a:r>
            <a:endParaRPr sz="1800">
              <a:solidFill>
                <a:srgbClr val="FF0000"/>
              </a:solidFill>
              <a:latin typeface="Arial"/>
              <a:ea typeface="Arial"/>
              <a:cs typeface="Arial"/>
              <a:sym typeface="Arial"/>
            </a:endParaRPr>
          </a:p>
          <a:p>
            <a:pPr indent="0" lvl="0" marL="0" marR="0" rtl="0" algn="l">
              <a:lnSpc>
                <a:spcPct val="115000"/>
              </a:lnSpc>
              <a:spcBef>
                <a:spcPts val="0"/>
              </a:spcBef>
              <a:spcAft>
                <a:spcPts val="0"/>
              </a:spcAft>
              <a:buNone/>
            </a:pPr>
            <a:r>
              <a:t/>
            </a:r>
            <a:endParaRPr sz="1800">
              <a:solidFill>
                <a:srgbClr val="FF0000"/>
              </a:solidFill>
              <a:latin typeface="Arial"/>
              <a:ea typeface="Arial"/>
              <a:cs typeface="Arial"/>
              <a:sym typeface="Arial"/>
            </a:endParaRPr>
          </a:p>
          <a:p>
            <a:pPr indent="0" lvl="0" marL="0" marR="0" rtl="0" algn="l">
              <a:lnSpc>
                <a:spcPct val="115000"/>
              </a:lnSpc>
              <a:spcBef>
                <a:spcPts val="0"/>
              </a:spcBef>
              <a:spcAft>
                <a:spcPts val="0"/>
              </a:spcAft>
              <a:buNone/>
            </a:pPr>
            <a:r>
              <a:rPr lang="bs-Latn-BA" sz="1800">
                <a:solidFill>
                  <a:srgbClr val="FF0000"/>
                </a:solidFill>
                <a:latin typeface="Arial"/>
                <a:ea typeface="Arial"/>
                <a:cs typeface="Arial"/>
                <a:sym typeface="Arial"/>
              </a:rPr>
              <a:t>Step 4: Learn from the results</a:t>
            </a:r>
            <a:endParaRPr sz="1800">
              <a:latin typeface="Arial"/>
              <a:ea typeface="Arial"/>
              <a:cs typeface="Arial"/>
              <a:sym typeface="Arial"/>
            </a:endParaRPr>
          </a:p>
          <a:p>
            <a:pPr indent="0" lvl="0" marL="0" rtl="0" algn="l">
              <a:spcBef>
                <a:spcPts val="1000"/>
              </a:spcBef>
              <a:spcAft>
                <a:spcPts val="0"/>
              </a:spcAft>
              <a:buNone/>
            </a:pPr>
            <a:r>
              <a:t/>
            </a:r>
            <a:endParaRPr sz="18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